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710" r:id="rId6"/>
    <p:sldMasterId id="2147483701" r:id="rId7"/>
    <p:sldMasterId id="2147483689" r:id="rId8"/>
  </p:sldMasterIdLst>
  <p:notesMasterIdLst>
    <p:notesMasterId r:id="rId22"/>
  </p:notesMasterIdLst>
  <p:sldIdLst>
    <p:sldId id="313" r:id="rId9"/>
    <p:sldId id="314" r:id="rId10"/>
    <p:sldId id="315" r:id="rId11"/>
    <p:sldId id="316" r:id="rId12"/>
    <p:sldId id="317" r:id="rId13"/>
    <p:sldId id="318" r:id="rId14"/>
    <p:sldId id="319" r:id="rId15"/>
    <p:sldId id="320" r:id="rId16"/>
    <p:sldId id="321" r:id="rId17"/>
    <p:sldId id="322" r:id="rId18"/>
    <p:sldId id="324" r:id="rId19"/>
    <p:sldId id="323" r:id="rId20"/>
    <p:sldId id="325"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94B75-9F75-05F8-C28C-F7F6BE1D9DBF}" name="Verdonschot, B.T.H. (Bart)" initials="BV" userId="S::verdonschot@nrg.eu::a0015f44-6129-40ce-b884-00383a3277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E02"/>
    <a:srgbClr val="D75717"/>
    <a:srgbClr val="213A8F"/>
    <a:srgbClr val="1D3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86473-9D64-4C90-8536-F116DD0B8EA8}" v="270" dt="2025-01-04T04:36:01.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8" autoAdjust="0"/>
    <p:restoredTop sz="95226" autoAdjust="0"/>
  </p:normalViewPr>
  <p:slideViewPr>
    <p:cSldViewPr snapToGrid="0">
      <p:cViewPr varScale="1">
        <p:scale>
          <a:sx n="80" d="100"/>
          <a:sy n="80" d="100"/>
        </p:scale>
        <p:origin x="763" y="58"/>
      </p:cViewPr>
      <p:guideLst/>
    </p:cSldViewPr>
  </p:slideViewPr>
  <p:notesTextViewPr>
    <p:cViewPr>
      <p:scale>
        <a:sx n="1" d="1"/>
        <a:sy n="1" d="1"/>
      </p:scale>
      <p:origin x="0" y="0"/>
    </p:cViewPr>
  </p:notesTextViewPr>
  <p:notesViewPr>
    <p:cSldViewPr snapToGrid="0" showGuides="1">
      <p:cViewPr varScale="1">
        <p:scale>
          <a:sx n="148" d="100"/>
          <a:sy n="148" d="100"/>
        </p:scale>
        <p:origin x="466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33029-B08E-42A7-8496-2C5B17BE5088}" type="datetimeFigureOut">
              <a:rPr lang="nl-NL" smtClean="0"/>
              <a:t>4-1-2025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F970C-4A00-421E-A9DC-2DBDFAD26BBC}" type="slidenum">
              <a:rPr lang="nl-NL" smtClean="0"/>
              <a:t>‹nr.›</a:t>
            </a:fld>
            <a:endParaRPr lang="nl-NL"/>
          </a:p>
        </p:txBody>
      </p:sp>
    </p:spTree>
    <p:extLst>
      <p:ext uri="{BB962C8B-B14F-4D97-AF65-F5344CB8AC3E}">
        <p14:creationId xmlns:p14="http://schemas.microsoft.com/office/powerpoint/2010/main" val="129857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5219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p:txBody>
      </p:sp>
      <p:sp>
        <p:nvSpPr>
          <p:cNvPr id="4" name="Tijdelijke aanduiding voor dianummer 3"/>
          <p:cNvSpPr>
            <a:spLocks noGrp="1"/>
          </p:cNvSpPr>
          <p:nvPr>
            <p:ph type="sldNum" sz="quarter" idx="5"/>
          </p:nvPr>
        </p:nvSpPr>
        <p:spPr/>
        <p:txBody>
          <a:bodyPr/>
          <a:lstStyle/>
          <a:p>
            <a:fld id="{51952DD1-4094-40DB-B271-D9A43EF04455}" type="slidenum">
              <a:rPr lang="nl-NL" smtClean="0"/>
              <a:t>12</a:t>
            </a:fld>
            <a:endParaRPr lang="nl-NL"/>
          </a:p>
        </p:txBody>
      </p:sp>
    </p:spTree>
    <p:extLst>
      <p:ext uri="{BB962C8B-B14F-4D97-AF65-F5344CB8AC3E}">
        <p14:creationId xmlns:p14="http://schemas.microsoft.com/office/powerpoint/2010/main" val="9991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6982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een neutron opneemt wordt deze instabieler. De kern vervalt in twee dochterkernen en twee of drie neutronen. Dit wordt kernsplijting genoemd.</a:t>
                </a:r>
              </a:p>
              <a:p>
                <a:endParaRPr lang="nl-NL" sz="900" dirty="0"/>
              </a:p>
              <a:p>
                <a:r>
                  <a:rPr lang="nl-NL" sz="900" dirty="0"/>
                  <a:t>Als precies 1 neutron een nieuw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aansteekt, is er sprake een stabiele kettingreactie. </a:t>
                </a:r>
              </a:p>
              <a:p>
                <a:endParaRPr lang="nl-NL" sz="900" dirty="0"/>
              </a:p>
              <a:p>
                <a:r>
                  <a:rPr lang="nl-NL" sz="900" dirty="0"/>
                  <a:t>Bij elke splijting komt er energie vrij, gemiddeld 200 MeV.</a:t>
                </a:r>
              </a:p>
              <a:p>
                <a:endParaRPr lang="nl-NL" sz="900" dirty="0"/>
              </a:p>
              <a:p>
                <a:r>
                  <a:rPr lang="nl-NL" sz="900" dirty="0"/>
                  <a:t>Deze energie is gelijk aan het verschil in massa van het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en de som van de massa’s van de splijtingsproducten. Dit noem je het </a:t>
                </a:r>
                <a:r>
                  <a:rPr lang="nl-NL" sz="900" b="1" dirty="0"/>
                  <a:t>massadefect</a:t>
                </a:r>
                <a:r>
                  <a:rPr lang="nl-NL" sz="900" dirty="0"/>
                  <a:t>. </a:t>
                </a:r>
              </a:p>
              <a:p>
                <a:endParaRPr lang="nl-NL" dirty="0"/>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een neutron opneemt wordt deze instabieler. De kern vervalt in twee dochterkernen en twee of drie neutronen. Dit wordt kernsplijting genoemd.</a:t>
                </a:r>
              </a:p>
              <a:p>
                <a:endParaRPr lang="nl-NL" sz="900" dirty="0"/>
              </a:p>
              <a:p>
                <a:r>
                  <a:rPr lang="nl-NL" sz="900" dirty="0"/>
                  <a:t>Als precies 1 neutron een nieuw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aansteekt, is er sprake een stabiele kettingreactie. </a:t>
                </a:r>
              </a:p>
              <a:p>
                <a:endParaRPr lang="nl-NL" sz="900" dirty="0"/>
              </a:p>
              <a:p>
                <a:r>
                  <a:rPr lang="nl-NL" sz="900" dirty="0"/>
                  <a:t>Bij elke splijting komt er energie vrij, gemiddeld 200 MeV.</a:t>
                </a:r>
              </a:p>
              <a:p>
                <a:endParaRPr lang="nl-NL" sz="900" dirty="0"/>
              </a:p>
              <a:p>
                <a:r>
                  <a:rPr lang="nl-NL" sz="900" dirty="0"/>
                  <a:t>Deze energie is gelijk aan het verschil in massa van het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en de som van de massa’s van de splijtingsproducten. Dit noem je het </a:t>
                </a:r>
                <a:r>
                  <a:rPr lang="nl-NL" sz="900" b="1" dirty="0"/>
                  <a:t>massadefect</a:t>
                </a:r>
                <a:r>
                  <a:rPr lang="nl-NL" sz="900" dirty="0"/>
                  <a:t>. </a:t>
                </a:r>
              </a:p>
              <a:p>
                <a:endParaRPr lang="nl-NL" dirty="0"/>
              </a:p>
            </p:txBody>
          </p:sp>
        </mc:Fallback>
      </mc:AlternateContent>
    </p:spTree>
    <p:extLst>
      <p:ext uri="{BB962C8B-B14F-4D97-AF65-F5344CB8AC3E}">
        <p14:creationId xmlns:p14="http://schemas.microsoft.com/office/powerpoint/2010/main" val="271495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De energie die wordt meegegeven aan de verval-producten wordt berekend met het massadefect </a:t>
                </a:r>
              </a:p>
              <a:p>
                <a:endParaRPr lang="nl-NL" dirty="0"/>
              </a:p>
              <a:p>
                <a:r>
                  <a:rPr lang="nl-NL" sz="900" dirty="0"/>
                  <a:t>De massa van de radioactieve kern is altijd groter dan de opgetelde massa van de vervalproducten. Door de vervalreactie is massa omgezet in energie!</a:t>
                </a:r>
              </a:p>
              <a:p>
                <a:endParaRPr lang="nl-NL" sz="900" dirty="0"/>
              </a:p>
              <a:p>
                <a:r>
                  <a:rPr lang="nl-NL" sz="900" dirty="0"/>
                  <a:t>Dit kan je berekenen met de formule van Einstein:</a:t>
                </a:r>
              </a:p>
              <a:p>
                <a:endParaRPr lang="nl-NL" sz="900" dirty="0"/>
              </a:p>
              <a:p>
                <a:r>
                  <a:rPr lang="nl-NL" sz="900" dirty="0"/>
                  <a:t>			 </a:t>
                </a:r>
                <a14:m>
                  <m:oMath xmlns:m="http://schemas.openxmlformats.org/officeDocument/2006/math">
                    <m:r>
                      <m:rPr>
                        <m:sty m:val="p"/>
                      </m:rPr>
                      <a:rPr lang="el-GR" sz="1100" i="1">
                        <a:latin typeface="Cambria Math" panose="02040503050406030204" pitchFamily="18" charset="0"/>
                      </a:rPr>
                      <m:t>Δ</m:t>
                    </m:r>
                    <m:r>
                      <a:rPr lang="nl-NL" sz="1100" i="1">
                        <a:latin typeface="Cambria Math" panose="02040503050406030204" pitchFamily="18" charset="0"/>
                      </a:rPr>
                      <m:t>𝐸</m:t>
                    </m:r>
                    <m:r>
                      <a:rPr lang="nl-NL" sz="1100" i="1">
                        <a:latin typeface="Cambria Math" panose="02040503050406030204" pitchFamily="18" charset="0"/>
                      </a:rPr>
                      <m:t>=</m:t>
                    </m:r>
                    <m:r>
                      <m:rPr>
                        <m:sty m:val="p"/>
                      </m:rPr>
                      <a:rPr lang="el-GR" sz="1100" i="1">
                        <a:latin typeface="Cambria Math" panose="02040503050406030204" pitchFamily="18" charset="0"/>
                      </a:rPr>
                      <m:t>Δ</m:t>
                    </m:r>
                    <m:r>
                      <a:rPr lang="nl-NL" sz="1100" i="1">
                        <a:latin typeface="Cambria Math" panose="02040503050406030204" pitchFamily="18" charset="0"/>
                      </a:rPr>
                      <m:t>𝑚</m:t>
                    </m:r>
                    <m:r>
                      <a:rPr lang="nl-NL" sz="1100" i="1">
                        <a:latin typeface="Cambria Math" panose="02040503050406030204" pitchFamily="18" charset="0"/>
                      </a:rPr>
                      <m:t>∗</m:t>
                    </m:r>
                    <m:sSup>
                      <m:sSupPr>
                        <m:ctrlPr>
                          <a:rPr lang="nl-NL" sz="1100" i="1">
                            <a:latin typeface="Cambria Math" panose="02040503050406030204" pitchFamily="18" charset="0"/>
                          </a:rPr>
                        </m:ctrlPr>
                      </m:sSupPr>
                      <m:e>
                        <m:r>
                          <a:rPr lang="nl-NL" sz="1100" i="1">
                            <a:latin typeface="Cambria Math" panose="02040503050406030204" pitchFamily="18" charset="0"/>
                          </a:rPr>
                          <m:t>𝑐</m:t>
                        </m:r>
                      </m:e>
                      <m:sup>
                        <m:r>
                          <a:rPr lang="nl-NL" sz="1100" i="1">
                            <a:latin typeface="Cambria Math" panose="02040503050406030204" pitchFamily="18" charset="0"/>
                          </a:rPr>
                          <m:t>2</m:t>
                        </m:r>
                      </m:sup>
                    </m:sSup>
                  </m:oMath>
                </a14:m>
                <a:endParaRPr lang="nl-NL" sz="1050" dirty="0">
                  <a:solidFill>
                    <a:srgbClr val="1AAACC"/>
                  </a:solidFill>
                </a:endParaRPr>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De energie die wordt meegegeven aan de verval-producten wordt berekend met het massadefect </a:t>
                </a:r>
              </a:p>
              <a:p>
                <a:endParaRPr lang="nl-NL" dirty="0"/>
              </a:p>
              <a:p>
                <a:r>
                  <a:rPr lang="nl-NL" sz="900" dirty="0"/>
                  <a:t>De massa van de radioactieve kern is altijd groter dan de opgetelde massa van de vervalproducten. Door de vervalreactie is massa omgezet in energie!</a:t>
                </a:r>
              </a:p>
              <a:p>
                <a:endParaRPr lang="nl-NL" sz="900" dirty="0"/>
              </a:p>
              <a:p>
                <a:r>
                  <a:rPr lang="nl-NL" sz="900" dirty="0"/>
                  <a:t>Dit kan je berekenen met de formule van Einstein:</a:t>
                </a:r>
              </a:p>
              <a:p>
                <a:endParaRPr lang="nl-NL" sz="900" dirty="0"/>
              </a:p>
              <a:p>
                <a:r>
                  <a:rPr lang="nl-NL" sz="900" dirty="0"/>
                  <a:t>			 </a:t>
                </a:r>
                <a:r>
                  <a:rPr lang="el-GR" sz="1100" i="0">
                    <a:latin typeface="Cambria Math" panose="02040503050406030204" pitchFamily="18" charset="0"/>
                  </a:rPr>
                  <a:t>Δ</a:t>
                </a:r>
                <a:r>
                  <a:rPr lang="nl-NL" sz="1100" i="0">
                    <a:latin typeface="Cambria Math" panose="02040503050406030204" pitchFamily="18" charset="0"/>
                  </a:rPr>
                  <a:t>𝐸=</a:t>
                </a:r>
                <a:r>
                  <a:rPr lang="el-GR" sz="1100" i="0">
                    <a:latin typeface="Cambria Math" panose="02040503050406030204" pitchFamily="18" charset="0"/>
                  </a:rPr>
                  <a:t>Δ</a:t>
                </a:r>
                <a:r>
                  <a:rPr lang="nl-NL" sz="1100" i="0">
                    <a:latin typeface="Cambria Math" panose="02040503050406030204" pitchFamily="18" charset="0"/>
                  </a:rPr>
                  <a:t>𝑚∗𝑐^2</a:t>
                </a:r>
                <a:endParaRPr lang="nl-NL" sz="1050" dirty="0">
                  <a:solidFill>
                    <a:srgbClr val="1AAACC"/>
                  </a:solidFill>
                </a:endParaRPr>
              </a:p>
            </p:txBody>
          </p:sp>
        </mc:Fallback>
      </mc:AlternateContent>
    </p:spTree>
    <p:extLst>
      <p:ext uri="{BB962C8B-B14F-4D97-AF65-F5344CB8AC3E}">
        <p14:creationId xmlns:p14="http://schemas.microsoft.com/office/powerpoint/2010/main" val="289972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72670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800" dirty="0"/>
              <a:t>Een reactorkern kan zich in drie staten bevinden:</a:t>
            </a:r>
          </a:p>
          <a:p>
            <a:endParaRPr lang="nl-NL" sz="800" dirty="0"/>
          </a:p>
          <a:p>
            <a:r>
              <a:rPr lang="nl-NL" sz="800" dirty="0"/>
              <a:t>Een superkritische staat, waarbij een splijting </a:t>
            </a:r>
            <a:r>
              <a:rPr lang="nl-NL" sz="800" b="1" dirty="0"/>
              <a:t>meer dan één </a:t>
            </a:r>
            <a:r>
              <a:rPr lang="nl-NL" sz="800" b="0" dirty="0"/>
              <a:t>andere splijting veroorzaakt en het aantal reacties toeneemt. Dit is bijvoorbeeld de staat van de reactorkern tijdens het opstarten van de kerncentrale.</a:t>
            </a:r>
          </a:p>
          <a:p>
            <a:endParaRPr lang="nl-NL" sz="800" b="0" dirty="0"/>
          </a:p>
          <a:p>
            <a:r>
              <a:rPr lang="nl-NL" sz="800" b="0" dirty="0"/>
              <a:t>Een kritische staat, waarbij een splijting </a:t>
            </a:r>
            <a:r>
              <a:rPr lang="nl-NL" sz="800" b="1" dirty="0"/>
              <a:t>precies één </a:t>
            </a:r>
            <a:r>
              <a:rPr lang="nl-NL" sz="800" b="0" dirty="0"/>
              <a:t>andere splijting veroorzaakt en er dus een stabiele kettingreactie heerst. Dit is het geval tijdens normale operatie van de kerncentrale, als het elektriciteit genereert. </a:t>
            </a:r>
            <a:endParaRPr lang="nl-NL" sz="800" dirty="0"/>
          </a:p>
          <a:p>
            <a:endParaRPr lang="nl-NL" sz="800" dirty="0"/>
          </a:p>
          <a:p>
            <a:r>
              <a:rPr lang="nl-NL" sz="800" dirty="0"/>
              <a:t>Een </a:t>
            </a:r>
            <a:r>
              <a:rPr lang="nl-NL" sz="800" dirty="0" err="1"/>
              <a:t>subkritische</a:t>
            </a:r>
            <a:r>
              <a:rPr lang="nl-NL" sz="800" dirty="0"/>
              <a:t> staat, waarbij een splijting </a:t>
            </a:r>
            <a:r>
              <a:rPr lang="nl-NL" sz="800" b="1" dirty="0"/>
              <a:t>minder dan één </a:t>
            </a:r>
            <a:r>
              <a:rPr lang="nl-NL" sz="800" b="0" dirty="0"/>
              <a:t>andere splijting veroorzaakt en de kettingreactie uitdooft. </a:t>
            </a:r>
            <a:endParaRPr lang="nl-NL" sz="800" dirty="0"/>
          </a:p>
        </p:txBody>
      </p:sp>
    </p:spTree>
    <p:extLst>
      <p:ext uri="{BB962C8B-B14F-4D97-AF65-F5344CB8AC3E}">
        <p14:creationId xmlns:p14="http://schemas.microsoft.com/office/powerpoint/2010/main" val="416194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Als elke kernsplijting:</a:t>
            </a:r>
          </a:p>
          <a:p>
            <a:pPr marL="171450" marR="0" lvl="0" indent="-171450" algn="l" defTabSz="309563" rtl="0" eaLnBrk="1" fontAlgn="auto" latinLnBrk="0" hangingPunct="0">
              <a:lnSpc>
                <a:spcPct val="120000"/>
              </a:lnSpc>
              <a:spcBef>
                <a:spcPts val="0"/>
              </a:spcBef>
              <a:spcAft>
                <a:spcPts val="0"/>
              </a:spcAft>
              <a:buClrTx/>
              <a:buSzTx/>
              <a:buFont typeface="Arial" panose="020B0604020202020204" pitchFamily="34" charset="0"/>
              <a:buChar char="•"/>
              <a:tabLst/>
              <a:defRPr/>
            </a:pP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Meer dan één </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nieuwe splijting veroorzaakt (</a:t>
            </a: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superkritisch)</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neemt het aantal reacties toe  </a:t>
            </a:r>
            <a:endPar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endParaRPr lang="nl-NL" dirty="0"/>
          </a:p>
        </p:txBody>
      </p:sp>
    </p:spTree>
    <p:extLst>
      <p:ext uri="{BB962C8B-B14F-4D97-AF65-F5344CB8AC3E}">
        <p14:creationId xmlns:p14="http://schemas.microsoft.com/office/powerpoint/2010/main" val="385014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Als elke kernsplijting:</a:t>
            </a:r>
          </a:p>
          <a:p>
            <a:pPr marL="171450" marR="0" lvl="0" indent="-171450" algn="l" defTabSz="309563" rtl="0" eaLnBrk="1" fontAlgn="auto" latinLnBrk="0" hangingPunct="0">
              <a:lnSpc>
                <a:spcPct val="120000"/>
              </a:lnSpc>
              <a:spcBef>
                <a:spcPts val="0"/>
              </a:spcBef>
              <a:spcAft>
                <a:spcPts val="0"/>
              </a:spcAft>
              <a:buClrTx/>
              <a:buSzTx/>
              <a:buFont typeface="Arial" panose="020B0604020202020204" pitchFamily="34" charset="0"/>
              <a:buChar char="•"/>
              <a:tabLst/>
              <a:defRPr/>
            </a:pP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Minder dan één </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nieuwe splijting veroorzaakt (</a:t>
            </a: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subkritisch) </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dooft de kettingreactie uit</a:t>
            </a:r>
            <a:endPar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r>
              <a:rPr lang="nl-NL" sz="900" b="0" dirty="0"/>
              <a:t>Als de kerncentrale wordt afgeschakeld, wordt het vanuit een kritische staat in een </a:t>
            </a:r>
            <a:r>
              <a:rPr lang="nl-NL" sz="900" b="0" dirty="0" err="1"/>
              <a:t>subkritische</a:t>
            </a:r>
            <a:r>
              <a:rPr lang="nl-NL" sz="900" b="0" dirty="0"/>
              <a:t> staat gebracht om de kettingreacties te laten afnemen.</a:t>
            </a:r>
            <a:endParaRPr lang="nl-NL" dirty="0"/>
          </a:p>
        </p:txBody>
      </p:sp>
    </p:spTree>
    <p:extLst>
      <p:ext uri="{BB962C8B-B14F-4D97-AF65-F5344CB8AC3E}">
        <p14:creationId xmlns:p14="http://schemas.microsoft.com/office/powerpoint/2010/main" val="208413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Als elke kernsplijting:</a:t>
            </a:r>
          </a:p>
          <a:p>
            <a:pPr marL="171450" marR="0" lvl="0" indent="-171450" algn="l" defTabSz="309563" rtl="0" eaLnBrk="1" fontAlgn="auto" latinLnBrk="0" hangingPunct="0">
              <a:lnSpc>
                <a:spcPct val="120000"/>
              </a:lnSpc>
              <a:spcBef>
                <a:spcPts val="0"/>
              </a:spcBef>
              <a:spcAft>
                <a:spcPts val="0"/>
              </a:spcAft>
              <a:buClrTx/>
              <a:buSzTx/>
              <a:buFont typeface="Arial" panose="020B0604020202020204" pitchFamily="34" charset="0"/>
              <a:buChar char="•"/>
              <a:tabLst/>
              <a:defRPr/>
            </a:pP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Precies één </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andere splijting veroorzaakt (</a:t>
            </a:r>
            <a:r>
              <a:rPr kumimoji="0" lang="nl-NL" sz="9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kritisch)</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is er sprake van een stabiele kettingreactie</a:t>
            </a:r>
          </a:p>
          <a:p>
            <a:pPr marL="171450" marR="0" lvl="0" indent="-171450" algn="l" defTabSz="309563" rtl="0" eaLnBrk="1" fontAlgn="auto" latinLnBrk="0" hangingPunct="0">
              <a:lnSpc>
                <a:spcPct val="120000"/>
              </a:lnSpc>
              <a:spcBef>
                <a:spcPts val="0"/>
              </a:spcBef>
              <a:spcAft>
                <a:spcPts val="0"/>
              </a:spcAft>
              <a:buClrTx/>
              <a:buSzTx/>
              <a:buFont typeface="Arial" panose="020B0604020202020204" pitchFamily="34" charset="0"/>
              <a:buChar char="•"/>
              <a:tabLst/>
              <a:defRPr/>
            </a:pPr>
            <a:endPar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Tijdens normale operatie wordt ervoor gezorgd dat de reactorkern kritisch blijft.</a:t>
            </a: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Dit wordt gestuurd met regelstaven die neutronen afvangen</a:t>
            </a:r>
            <a:r>
              <a:rPr kumimoji="0" lang="nl-NL" sz="9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R</a:t>
            </a:r>
            <a:r>
              <a:rPr lang="nl-NL" sz="900" dirty="0"/>
              <a:t>egelstaven vangen neutronen af en kunnen tussen de splijtstofelementen op en neer bewegen. In het geval dat er iets binnen de kerncentrale mis dreigt te gaan, vallen de regelstaven bijvoorbeeld meteen tussen de splijtstofelementen, waardoor de reactorkern subkritisch wordt en de kettingreactie stopt.  </a:t>
            </a:r>
          </a:p>
          <a:p>
            <a:endParaRPr lang="nl-NL" dirty="0"/>
          </a:p>
        </p:txBody>
      </p:sp>
    </p:spTree>
    <p:extLst>
      <p:ext uri="{BB962C8B-B14F-4D97-AF65-F5344CB8AC3E}">
        <p14:creationId xmlns:p14="http://schemas.microsoft.com/office/powerpoint/2010/main" val="240083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7719B-80E2-FF07-7BA1-B56CC3CACE12}"/>
              </a:ext>
            </a:extLst>
          </p:cNvPr>
          <p:cNvSpPr>
            <a:spLocks noGrp="1"/>
          </p:cNvSpPr>
          <p:nvPr>
            <p:ph type="ctrTitle" hasCustomPrompt="1"/>
          </p:nvPr>
        </p:nvSpPr>
        <p:spPr>
          <a:xfrm>
            <a:off x="791933" y="1210285"/>
            <a:ext cx="7002952" cy="2306637"/>
          </a:xfrm>
          <a:prstGeom prst="rect">
            <a:avLst/>
          </a:prstGeom>
        </p:spPr>
        <p:txBody>
          <a:bodyPr anchor="b">
            <a:normAutofit/>
          </a:bodyPr>
          <a:lstStyle>
            <a:lvl1pPr algn="l">
              <a:defRPr sz="4000">
                <a:solidFill>
                  <a:schemeClr val="bg1"/>
                </a:solidFill>
              </a:defRPr>
            </a:lvl1pPr>
          </a:lstStyle>
          <a:p>
            <a:r>
              <a:rPr lang="nl-NL" dirty="0"/>
              <a:t>Presentation </a:t>
            </a:r>
            <a:r>
              <a:rPr lang="nl-NL" dirty="0" err="1"/>
              <a:t>title</a:t>
            </a:r>
            <a:endParaRPr lang="nl-NL" dirty="0"/>
          </a:p>
        </p:txBody>
      </p:sp>
      <p:sp>
        <p:nvSpPr>
          <p:cNvPr id="3" name="Ondertitel 2">
            <a:extLst>
              <a:ext uri="{FF2B5EF4-FFF2-40B4-BE49-F238E27FC236}">
                <a16:creationId xmlns:a16="http://schemas.microsoft.com/office/drawing/2014/main" id="{B8E098CA-6DF2-4F5C-6E08-DA2A60221038}"/>
              </a:ext>
            </a:extLst>
          </p:cNvPr>
          <p:cNvSpPr>
            <a:spLocks noGrp="1"/>
          </p:cNvSpPr>
          <p:nvPr>
            <p:ph type="subTitle" idx="1"/>
          </p:nvPr>
        </p:nvSpPr>
        <p:spPr>
          <a:xfrm>
            <a:off x="799428" y="3461362"/>
            <a:ext cx="7370211" cy="1655762"/>
          </a:xfrm>
          <a:prstGeom prst="rect">
            <a:avLst/>
          </a:prstGeo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A0A0E149-DD4D-4478-015C-A030CCD6847D}"/>
              </a:ext>
            </a:extLst>
          </p:cNvPr>
          <p:cNvSpPr>
            <a:spLocks noGrp="1"/>
          </p:cNvSpPr>
          <p:nvPr>
            <p:ph type="dt" sz="half" idx="10"/>
          </p:nvPr>
        </p:nvSpPr>
        <p:spPr>
          <a:xfrm>
            <a:off x="876972" y="6227788"/>
            <a:ext cx="2743200" cy="365125"/>
          </a:xfrm>
          <a:prstGeom prst="rect">
            <a:avLst/>
          </a:prstGeom>
        </p:spPr>
        <p:txBody>
          <a:bodyPr/>
          <a:lstStyle>
            <a:lvl1pPr>
              <a:defRPr sz="1200">
                <a:solidFill>
                  <a:schemeClr val="bg1"/>
                </a:solidFill>
              </a:defRPr>
            </a:lvl1pPr>
          </a:lstStyle>
          <a:p>
            <a:fld id="{FF47A28E-8E78-4F99-9DB1-EDFC4ADEB54D}" type="datetime1">
              <a:rPr lang="nl-NL" smtClean="0"/>
              <a:t>4-1-2025</a:t>
            </a:fld>
            <a:endParaRPr lang="nl-NL" dirty="0"/>
          </a:p>
        </p:txBody>
      </p:sp>
    </p:spTree>
    <p:extLst>
      <p:ext uri="{BB962C8B-B14F-4D97-AF65-F5344CB8AC3E}">
        <p14:creationId xmlns:p14="http://schemas.microsoft.com/office/powerpoint/2010/main" val="2459958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p:nvPr>
        </p:nvSpPr>
        <p:spPr>
          <a:xfrm>
            <a:off x="403483" y="-80380"/>
            <a:ext cx="10515600" cy="1325563"/>
          </a:xfrm>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4F9B3E06-E058-4C40-A673-F1EBD36F22A3}"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12343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71F7B-7A9B-D87C-3DBA-9908FB442064}"/>
              </a:ext>
            </a:extLst>
          </p:cNvPr>
          <p:cNvSpPr>
            <a:spLocks noGrp="1"/>
          </p:cNvSpPr>
          <p:nvPr>
            <p:ph type="title"/>
          </p:nvPr>
        </p:nvSpPr>
        <p:spPr>
          <a:xfrm>
            <a:off x="398360" y="-757866"/>
            <a:ext cx="8628062"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C92BB719-8494-93EF-6DC2-9E9830BEE371}"/>
              </a:ext>
            </a:extLst>
          </p:cNvPr>
          <p:cNvSpPr>
            <a:spLocks noGrp="1"/>
          </p:cNvSpPr>
          <p:nvPr>
            <p:ph type="body" sz="half" idx="2"/>
          </p:nvPr>
        </p:nvSpPr>
        <p:spPr>
          <a:xfrm>
            <a:off x="424497" y="891379"/>
            <a:ext cx="108562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CEF96056-3C3D-4C05-851E-DC3926EA9965}"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134530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BDA39-1001-E7DC-A261-FBA2D34871D7}"/>
              </a:ext>
            </a:extLst>
          </p:cNvPr>
          <p:cNvSpPr>
            <a:spLocks noGrp="1"/>
          </p:cNvSpPr>
          <p:nvPr>
            <p:ph type="title"/>
          </p:nvPr>
        </p:nvSpPr>
        <p:spPr>
          <a:xfrm>
            <a:off x="389137" y="-74819"/>
            <a:ext cx="10515600"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45AF2469-DA86-1AA2-CBE2-25AFA386B4EE}"/>
              </a:ext>
            </a:extLst>
          </p:cNvPr>
          <p:cNvSpPr>
            <a:spLocks noGrp="1"/>
          </p:cNvSpPr>
          <p:nvPr>
            <p:ph idx="1"/>
          </p:nvPr>
        </p:nvSpPr>
        <p:spPr>
          <a:xfrm>
            <a:off x="515937" y="1052513"/>
            <a:ext cx="11160126" cy="4932362"/>
          </a:xfrm>
        </p:spPr>
        <p:txBody>
          <a:bodyPr>
            <a:normAutofit/>
          </a:bodyPr>
          <a:lstStyle>
            <a:lvl1pPr marL="0" indent="0">
              <a:buNone/>
              <a:defRPr sz="1600"/>
            </a:lvl1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FD58FAA1-46BA-3232-0FEF-B3830A385F17}"/>
              </a:ext>
            </a:extLst>
          </p:cNvPr>
          <p:cNvSpPr>
            <a:spLocks noGrp="1"/>
          </p:cNvSpPr>
          <p:nvPr>
            <p:ph type="dt" sz="half" idx="10"/>
          </p:nvPr>
        </p:nvSpPr>
        <p:spPr>
          <a:xfrm>
            <a:off x="9352470" y="6258727"/>
            <a:ext cx="2743200" cy="365125"/>
          </a:xfrm>
        </p:spPr>
        <p:txBody>
          <a:bodyPr/>
          <a:lstStyle>
            <a:lvl1pPr algn="r">
              <a:defRPr sz="1100" b="1">
                <a:solidFill>
                  <a:srgbClr val="213A8F"/>
                </a:solidFill>
              </a:defRPr>
            </a:lvl1pPr>
          </a:lstStyle>
          <a:p>
            <a:fld id="{5F3684C3-CDDB-4C22-8C76-1B021B386709}" type="datetime1">
              <a:rPr lang="nl-NL" smtClean="0"/>
              <a:t>4-1-2025</a:t>
            </a:fld>
            <a:endParaRPr lang="nl-NL" dirty="0"/>
          </a:p>
        </p:txBody>
      </p:sp>
      <p:sp>
        <p:nvSpPr>
          <p:cNvPr id="5" name="Tijdelijke aanduiding voor voettekst 4">
            <a:extLst>
              <a:ext uri="{FF2B5EF4-FFF2-40B4-BE49-F238E27FC236}">
                <a16:creationId xmlns:a16="http://schemas.microsoft.com/office/drawing/2014/main" id="{4D3392CF-2ACE-A69B-B943-7ACB58B6829E}"/>
              </a:ext>
            </a:extLst>
          </p:cNvPr>
          <p:cNvSpPr>
            <a:spLocks noGrp="1"/>
          </p:cNvSpPr>
          <p:nvPr>
            <p:ph type="ftr" sz="quarter" idx="11"/>
          </p:nvPr>
        </p:nvSpPr>
        <p:spPr>
          <a:xfrm>
            <a:off x="7102000" y="6303301"/>
            <a:ext cx="4114800" cy="365125"/>
          </a:xfrm>
          <a:prstGeom prst="rect">
            <a:avLst/>
          </a:prstGeom>
        </p:spPr>
        <p:txBody>
          <a:bodyPr/>
          <a:lstStyle>
            <a:lvl1pPr>
              <a:defRPr sz="1200" b="1">
                <a:solidFill>
                  <a:srgbClr val="213A8F"/>
                </a:solidFill>
              </a:defRPr>
            </a:lvl1pPr>
          </a:lstStyle>
          <a:p>
            <a:endParaRPr lang="nl-NL" dirty="0"/>
          </a:p>
        </p:txBody>
      </p:sp>
      <p:sp>
        <p:nvSpPr>
          <p:cNvPr id="6" name="Tijdelijke aanduiding voor dianummer 5">
            <a:extLst>
              <a:ext uri="{FF2B5EF4-FFF2-40B4-BE49-F238E27FC236}">
                <a16:creationId xmlns:a16="http://schemas.microsoft.com/office/drawing/2014/main" id="{B3694ADB-16A4-A350-4FAF-41F61FE10C6D}"/>
              </a:ext>
            </a:extLst>
          </p:cNvPr>
          <p:cNvSpPr>
            <a:spLocks noGrp="1"/>
          </p:cNvSpPr>
          <p:nvPr>
            <p:ph type="sldNum" sz="quarter" idx="12"/>
          </p:nvPr>
        </p:nvSpPr>
        <p:spPr/>
        <p:txBody>
          <a:bodyPr/>
          <a:lstStyle>
            <a:lvl1pPr>
              <a:defRPr sz="900">
                <a:solidFill>
                  <a:srgbClr val="213A8F"/>
                </a:solidFill>
              </a:defRPr>
            </a:lvl1pPr>
          </a:lstStyle>
          <a:p>
            <a:fld id="{A54F5C66-33D8-4556-8B7A-23AD68C3AE88}" type="slidenum">
              <a:rPr lang="nl-NL" smtClean="0"/>
              <a:pPr/>
              <a:t>‹nr.›</a:t>
            </a:fld>
            <a:endParaRPr lang="nl-NL" dirty="0"/>
          </a:p>
        </p:txBody>
      </p:sp>
    </p:spTree>
    <p:extLst>
      <p:ext uri="{BB962C8B-B14F-4D97-AF65-F5344CB8AC3E}">
        <p14:creationId xmlns:p14="http://schemas.microsoft.com/office/powerpoint/2010/main" val="76417383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55800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54E81B09-E584-48DC-B896-98FE13225EE6}"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6095999" y="1052513"/>
            <a:ext cx="5580063"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05012249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7516346" cy="497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A28A785-5C53-4413-9B5F-BE90BF7A4B58}"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8115947" y="1052513"/>
            <a:ext cx="3560115"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14189873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 Image X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0FADCD6C-FC20-4AF3-8CA6-31E9B655BCD6}"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3" name="Tijdelijke aanduiding voor tekst 3">
            <a:extLst>
              <a:ext uri="{FF2B5EF4-FFF2-40B4-BE49-F238E27FC236}">
                <a16:creationId xmlns:a16="http://schemas.microsoft.com/office/drawing/2014/main" id="{62063C29-6578-2CAC-69B1-3E99EF6B1FC7}"/>
              </a:ext>
            </a:extLst>
          </p:cNvPr>
          <p:cNvSpPr>
            <a:spLocks noGrp="1"/>
          </p:cNvSpPr>
          <p:nvPr>
            <p:ph type="body" sz="half" idx="2"/>
          </p:nvPr>
        </p:nvSpPr>
        <p:spPr>
          <a:xfrm>
            <a:off x="426487" y="883550"/>
            <a:ext cx="11160124" cy="556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9" name="Tijdelijke aanduiding voor afbeelding 2">
            <a:extLst>
              <a:ext uri="{FF2B5EF4-FFF2-40B4-BE49-F238E27FC236}">
                <a16:creationId xmlns:a16="http://schemas.microsoft.com/office/drawing/2014/main" id="{D504E8EF-C46E-8844-7EDC-8591915C59AE}"/>
              </a:ext>
            </a:extLst>
          </p:cNvPr>
          <p:cNvSpPr>
            <a:spLocks noGrp="1"/>
          </p:cNvSpPr>
          <p:nvPr>
            <p:ph type="pic" idx="1"/>
          </p:nvPr>
        </p:nvSpPr>
        <p:spPr>
          <a:xfrm>
            <a:off x="515937" y="2454442"/>
            <a:ext cx="11160125" cy="3530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48466022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3x Image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17004"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E814575B-1CBA-428B-9141-EDF19ECAF3B8}"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515935"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 name="Tijdelijke aanduiding voor tekst 3">
            <a:extLst>
              <a:ext uri="{FF2B5EF4-FFF2-40B4-BE49-F238E27FC236}">
                <a16:creationId xmlns:a16="http://schemas.microsoft.com/office/drawing/2014/main" id="{2283ADDD-F140-593E-46D7-9F51BF5D0D3E}"/>
              </a:ext>
            </a:extLst>
          </p:cNvPr>
          <p:cNvSpPr>
            <a:spLocks noGrp="1"/>
          </p:cNvSpPr>
          <p:nvPr>
            <p:ph type="body" sz="half" idx="13"/>
          </p:nvPr>
        </p:nvSpPr>
        <p:spPr>
          <a:xfrm>
            <a:off x="4273387"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3" name="Tijdelijke aanduiding voor afbeelding 2">
            <a:extLst>
              <a:ext uri="{FF2B5EF4-FFF2-40B4-BE49-F238E27FC236}">
                <a16:creationId xmlns:a16="http://schemas.microsoft.com/office/drawing/2014/main" id="{C9C7EC96-18EF-3522-F8BE-DDC61BC82CE1}"/>
              </a:ext>
            </a:extLst>
          </p:cNvPr>
          <p:cNvSpPr>
            <a:spLocks noGrp="1"/>
          </p:cNvSpPr>
          <p:nvPr>
            <p:ph type="pic" idx="14"/>
          </p:nvPr>
        </p:nvSpPr>
        <p:spPr>
          <a:xfrm>
            <a:off x="4372318"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4" name="Tijdelijke aanduiding voor tekst 3">
            <a:extLst>
              <a:ext uri="{FF2B5EF4-FFF2-40B4-BE49-F238E27FC236}">
                <a16:creationId xmlns:a16="http://schemas.microsoft.com/office/drawing/2014/main" id="{EA738802-D7D7-E136-505C-72C75AF05DBE}"/>
              </a:ext>
            </a:extLst>
          </p:cNvPr>
          <p:cNvSpPr>
            <a:spLocks noGrp="1"/>
          </p:cNvSpPr>
          <p:nvPr>
            <p:ph type="body" sz="half" idx="15"/>
          </p:nvPr>
        </p:nvSpPr>
        <p:spPr>
          <a:xfrm>
            <a:off x="8169525"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5" name="Tijdelijke aanduiding voor afbeelding 2">
            <a:extLst>
              <a:ext uri="{FF2B5EF4-FFF2-40B4-BE49-F238E27FC236}">
                <a16:creationId xmlns:a16="http://schemas.microsoft.com/office/drawing/2014/main" id="{8F1141C2-E4DD-DF5D-52A9-E4009A9BCFAB}"/>
              </a:ext>
            </a:extLst>
          </p:cNvPr>
          <p:cNvSpPr>
            <a:spLocks noGrp="1"/>
          </p:cNvSpPr>
          <p:nvPr>
            <p:ph type="pic" idx="16"/>
          </p:nvPr>
        </p:nvSpPr>
        <p:spPr>
          <a:xfrm>
            <a:off x="8268456"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95302200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eiligheidsmo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hasCustomPrompt="1"/>
          </p:nvPr>
        </p:nvSpPr>
        <p:spPr>
          <a:xfrm>
            <a:off x="403483" y="-80380"/>
            <a:ext cx="10515600" cy="1325563"/>
          </a:xfrm>
        </p:spPr>
        <p:txBody>
          <a:bodyPr/>
          <a:lstStyle/>
          <a:p>
            <a:r>
              <a:rPr lang="nl-NL" dirty="0"/>
              <a:t>Veiligheidsmoment</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6944D59D-9C96-45F9-978C-C6A88BD855F4}"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6" name="Tekstvak 5">
            <a:extLst>
              <a:ext uri="{FF2B5EF4-FFF2-40B4-BE49-F238E27FC236}">
                <a16:creationId xmlns:a16="http://schemas.microsoft.com/office/drawing/2014/main" id="{A1CB7DE7-EF45-F3EE-6306-C2A734BF9EB0}"/>
              </a:ext>
            </a:extLst>
          </p:cNvPr>
          <p:cNvSpPr txBox="1"/>
          <p:nvPr userDrawn="1"/>
        </p:nvSpPr>
        <p:spPr>
          <a:xfrm>
            <a:off x="448116"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Draag uw badge</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altijd zichtbaar</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7" name="Tekstvak 6">
            <a:extLst>
              <a:ext uri="{FF2B5EF4-FFF2-40B4-BE49-F238E27FC236}">
                <a16:creationId xmlns:a16="http://schemas.microsoft.com/office/drawing/2014/main" id="{2270CDD2-8536-013C-719F-8C2175F55B56}"/>
              </a:ext>
            </a:extLst>
          </p:cNvPr>
          <p:cNvSpPr txBox="1"/>
          <p:nvPr userDrawn="1"/>
        </p:nvSpPr>
        <p:spPr>
          <a:xfrm>
            <a:off x="463984" y="2936067"/>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Roken alleen toegestaan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op aangegeven plaatsen</a:t>
            </a:r>
          </a:p>
        </p:txBody>
      </p:sp>
      <p:sp>
        <p:nvSpPr>
          <p:cNvPr id="8" name="Tekstvak 7">
            <a:extLst>
              <a:ext uri="{FF2B5EF4-FFF2-40B4-BE49-F238E27FC236}">
                <a16:creationId xmlns:a16="http://schemas.microsoft.com/office/drawing/2014/main" id="{A677A137-6F1B-9452-7332-AB3B907CFACB}"/>
              </a:ext>
            </a:extLst>
          </p:cNvPr>
          <p:cNvSpPr txBox="1"/>
          <p:nvPr userDrawn="1"/>
        </p:nvSpPr>
        <p:spPr>
          <a:xfrm>
            <a:off x="453305" y="4233863"/>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Fotograferen en filmen niet toegestaan</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9" name="Tekstvak 8">
            <a:extLst>
              <a:ext uri="{FF2B5EF4-FFF2-40B4-BE49-F238E27FC236}">
                <a16:creationId xmlns:a16="http://schemas.microsoft.com/office/drawing/2014/main" id="{5174ACAE-31F5-41C3-DFB9-951366CB4560}"/>
              </a:ext>
            </a:extLst>
          </p:cNvPr>
          <p:cNvSpPr txBox="1"/>
          <p:nvPr userDrawn="1"/>
        </p:nvSpPr>
        <p:spPr>
          <a:xfrm>
            <a:off x="463984" y="5544440"/>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Er is camerasurveillance op de onderzoekslocatie petten (OLP)</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0" name="Tekstvak 9">
            <a:extLst>
              <a:ext uri="{FF2B5EF4-FFF2-40B4-BE49-F238E27FC236}">
                <a16:creationId xmlns:a16="http://schemas.microsoft.com/office/drawing/2014/main" id="{65A685C7-325C-6F9A-1E9B-78710D2DD8A3}"/>
              </a:ext>
            </a:extLst>
          </p:cNvPr>
          <p:cNvSpPr txBox="1"/>
          <p:nvPr userDrawn="1"/>
        </p:nvSpPr>
        <p:spPr>
          <a:xfrm>
            <a:off x="4209102"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Waar zijn de</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nooduitgangen?</a:t>
            </a:r>
          </a:p>
        </p:txBody>
      </p:sp>
      <p:sp>
        <p:nvSpPr>
          <p:cNvPr id="11" name="Tekstvak 10">
            <a:extLst>
              <a:ext uri="{FF2B5EF4-FFF2-40B4-BE49-F238E27FC236}">
                <a16:creationId xmlns:a16="http://schemas.microsoft.com/office/drawing/2014/main" id="{460FF990-C300-2CC8-3650-D19BD9090A63}"/>
              </a:ext>
            </a:extLst>
          </p:cNvPr>
          <p:cNvSpPr txBox="1"/>
          <p:nvPr userDrawn="1"/>
        </p:nvSpPr>
        <p:spPr>
          <a:xfrm>
            <a:off x="4209102" y="2936067"/>
            <a:ext cx="4158951"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Wat te doen bij ontruimingsalarm? @Verzamelpunt</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2" name="Tekstvak 11">
            <a:extLst>
              <a:ext uri="{FF2B5EF4-FFF2-40B4-BE49-F238E27FC236}">
                <a16:creationId xmlns:a16="http://schemas.microsoft.com/office/drawing/2014/main" id="{C6BCD34B-6293-1B99-A252-1001E6F2F02B}"/>
              </a:ext>
            </a:extLst>
          </p:cNvPr>
          <p:cNvSpPr txBox="1"/>
          <p:nvPr userDrawn="1"/>
        </p:nvSpPr>
        <p:spPr>
          <a:xfrm>
            <a:off x="4175785" y="4233863"/>
            <a:ext cx="4968215" cy="109151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Maximum snelheid op het terrein: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Hoofdwegen: 30 km/h</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Zijwegen: 15 km/h</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3" name="Tekstvak 12">
            <a:extLst>
              <a:ext uri="{FF2B5EF4-FFF2-40B4-BE49-F238E27FC236}">
                <a16:creationId xmlns:a16="http://schemas.microsoft.com/office/drawing/2014/main" id="{F9078C4C-8900-4735-E923-313A21F56DA2}"/>
              </a:ext>
            </a:extLst>
          </p:cNvPr>
          <p:cNvSpPr txBox="1"/>
          <p:nvPr userDrawn="1"/>
        </p:nvSpPr>
        <p:spPr>
          <a:xfrm>
            <a:off x="8493974"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Zijn er oefeningen</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gepland?</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4" name="Tekstvak 13">
            <a:extLst>
              <a:ext uri="{FF2B5EF4-FFF2-40B4-BE49-F238E27FC236}">
                <a16:creationId xmlns:a16="http://schemas.microsoft.com/office/drawing/2014/main" id="{7553CBA7-7AC3-B746-7A3B-3947E669FC99}"/>
              </a:ext>
            </a:extLst>
          </p:cNvPr>
          <p:cNvSpPr txBox="1"/>
          <p:nvPr userDrawn="1"/>
        </p:nvSpPr>
        <p:spPr>
          <a:xfrm>
            <a:off x="8484068" y="4184397"/>
            <a:ext cx="3581049" cy="1328505"/>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Schakel mobiele telefoons uit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bij het overschrijden van de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‘gele lijnen’ binnen de nucleaire installaties</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pic>
        <p:nvPicPr>
          <p:cNvPr id="15" name="Afbeelding 14">
            <a:extLst>
              <a:ext uri="{FF2B5EF4-FFF2-40B4-BE49-F238E27FC236}">
                <a16:creationId xmlns:a16="http://schemas.microsoft.com/office/drawing/2014/main" id="{3CE22470-5E06-D458-F8D3-A7CEEDEAA8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295" y="990092"/>
            <a:ext cx="610436" cy="540000"/>
          </a:xfrm>
          <a:prstGeom prst="rect">
            <a:avLst/>
          </a:prstGeom>
        </p:spPr>
      </p:pic>
      <p:pic>
        <p:nvPicPr>
          <p:cNvPr id="16" name="Afbeelding 15">
            <a:extLst>
              <a:ext uri="{FF2B5EF4-FFF2-40B4-BE49-F238E27FC236}">
                <a16:creationId xmlns:a16="http://schemas.microsoft.com/office/drawing/2014/main" id="{5F8AADBF-8443-3C85-7A0C-D88D17E462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528" y="2367117"/>
            <a:ext cx="540000" cy="540000"/>
          </a:xfrm>
          <a:prstGeom prst="rect">
            <a:avLst/>
          </a:prstGeom>
        </p:spPr>
      </p:pic>
      <p:pic>
        <p:nvPicPr>
          <p:cNvPr id="17" name="Afbeelding 16">
            <a:extLst>
              <a:ext uri="{FF2B5EF4-FFF2-40B4-BE49-F238E27FC236}">
                <a16:creationId xmlns:a16="http://schemas.microsoft.com/office/drawing/2014/main" id="{980B0FE5-12D1-AF48-5242-9CAB1D28C3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237" y="3713905"/>
            <a:ext cx="540000" cy="540000"/>
          </a:xfrm>
          <a:prstGeom prst="rect">
            <a:avLst/>
          </a:prstGeom>
        </p:spPr>
      </p:pic>
      <p:pic>
        <p:nvPicPr>
          <p:cNvPr id="18" name="Afbeelding 17">
            <a:extLst>
              <a:ext uri="{FF2B5EF4-FFF2-40B4-BE49-F238E27FC236}">
                <a16:creationId xmlns:a16="http://schemas.microsoft.com/office/drawing/2014/main" id="{88D5F824-D963-04F8-FFDC-82CEEFD4C5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0295" y="4972902"/>
            <a:ext cx="520000" cy="540000"/>
          </a:xfrm>
          <a:prstGeom prst="rect">
            <a:avLst/>
          </a:prstGeom>
        </p:spPr>
      </p:pic>
      <p:pic>
        <p:nvPicPr>
          <p:cNvPr id="19" name="Afbeelding 18">
            <a:extLst>
              <a:ext uri="{FF2B5EF4-FFF2-40B4-BE49-F238E27FC236}">
                <a16:creationId xmlns:a16="http://schemas.microsoft.com/office/drawing/2014/main" id="{68EFF820-F318-0DCE-ABF9-EF68AC5640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90471" y="931199"/>
            <a:ext cx="385715" cy="540000"/>
          </a:xfrm>
          <a:prstGeom prst="rect">
            <a:avLst/>
          </a:prstGeom>
        </p:spPr>
      </p:pic>
      <p:pic>
        <p:nvPicPr>
          <p:cNvPr id="20" name="Afbeelding 19">
            <a:extLst>
              <a:ext uri="{FF2B5EF4-FFF2-40B4-BE49-F238E27FC236}">
                <a16:creationId xmlns:a16="http://schemas.microsoft.com/office/drawing/2014/main" id="{500F3362-2DEC-0D4D-3AA4-60EC181E8A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80438" y="1079959"/>
            <a:ext cx="947368" cy="450000"/>
          </a:xfrm>
          <a:prstGeom prst="rect">
            <a:avLst/>
          </a:prstGeom>
        </p:spPr>
      </p:pic>
      <p:pic>
        <p:nvPicPr>
          <p:cNvPr id="21" name="Afbeelding 20">
            <a:extLst>
              <a:ext uri="{FF2B5EF4-FFF2-40B4-BE49-F238E27FC236}">
                <a16:creationId xmlns:a16="http://schemas.microsoft.com/office/drawing/2014/main" id="{85A4EAF4-F3BE-4F3F-DAF3-5CBE8F508E7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71766" y="2402778"/>
            <a:ext cx="521379" cy="540000"/>
          </a:xfrm>
          <a:prstGeom prst="rect">
            <a:avLst/>
          </a:prstGeom>
        </p:spPr>
      </p:pic>
      <p:pic>
        <p:nvPicPr>
          <p:cNvPr id="22" name="Afbeelding 21">
            <a:extLst>
              <a:ext uri="{FF2B5EF4-FFF2-40B4-BE49-F238E27FC236}">
                <a16:creationId xmlns:a16="http://schemas.microsoft.com/office/drawing/2014/main" id="{CB16097B-120B-E646-E908-F391FF8D24C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85814" y="3693863"/>
            <a:ext cx="540000" cy="540000"/>
          </a:xfrm>
          <a:prstGeom prst="rect">
            <a:avLst/>
          </a:prstGeom>
        </p:spPr>
      </p:pic>
      <p:pic>
        <p:nvPicPr>
          <p:cNvPr id="23" name="Afbeelding 22">
            <a:extLst>
              <a:ext uri="{FF2B5EF4-FFF2-40B4-BE49-F238E27FC236}">
                <a16:creationId xmlns:a16="http://schemas.microsoft.com/office/drawing/2014/main" id="{D4A737C5-D9BD-02F0-7636-6F228CEFF0E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580438" y="2388242"/>
            <a:ext cx="727826" cy="540000"/>
          </a:xfrm>
          <a:prstGeom prst="rect">
            <a:avLst/>
          </a:prstGeom>
        </p:spPr>
      </p:pic>
      <p:pic>
        <p:nvPicPr>
          <p:cNvPr id="24" name="Afbeelding 23">
            <a:extLst>
              <a:ext uri="{FF2B5EF4-FFF2-40B4-BE49-F238E27FC236}">
                <a16:creationId xmlns:a16="http://schemas.microsoft.com/office/drawing/2014/main" id="{63CDB394-289C-FD55-6DD2-BB88BCEF84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580438" y="3679070"/>
            <a:ext cx="540000" cy="540000"/>
          </a:xfrm>
          <a:prstGeom prst="rect">
            <a:avLst/>
          </a:prstGeom>
        </p:spPr>
      </p:pic>
      <p:sp>
        <p:nvSpPr>
          <p:cNvPr id="25" name="Tekstvak 24">
            <a:extLst>
              <a:ext uri="{FF2B5EF4-FFF2-40B4-BE49-F238E27FC236}">
                <a16:creationId xmlns:a16="http://schemas.microsoft.com/office/drawing/2014/main" id="{D70EC66E-9308-7732-027F-2FCC52A6B628}"/>
              </a:ext>
            </a:extLst>
          </p:cNvPr>
          <p:cNvSpPr txBox="1"/>
          <p:nvPr userDrawn="1"/>
        </p:nvSpPr>
        <p:spPr>
          <a:xfrm>
            <a:off x="8492344" y="2936067"/>
            <a:ext cx="4158951" cy="115563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Altijd achteruit inparkeren</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(op de daartoe bestemde plaatsen)</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0271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fety Mo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hasCustomPrompt="1"/>
          </p:nvPr>
        </p:nvSpPr>
        <p:spPr>
          <a:xfrm>
            <a:off x="403483" y="-80380"/>
            <a:ext cx="10515600" cy="1325563"/>
          </a:xfrm>
        </p:spPr>
        <p:txBody>
          <a:bodyPr/>
          <a:lstStyle/>
          <a:p>
            <a:r>
              <a:rPr lang="nl-NL" dirty="0"/>
              <a:t>Safety Moment</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F8A178C2-867B-43A6-9452-A78DDEA45D4C}"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pic>
        <p:nvPicPr>
          <p:cNvPr id="15" name="Afbeelding 14">
            <a:extLst>
              <a:ext uri="{FF2B5EF4-FFF2-40B4-BE49-F238E27FC236}">
                <a16:creationId xmlns:a16="http://schemas.microsoft.com/office/drawing/2014/main" id="{3CE22470-5E06-D458-F8D3-A7CEEDEAA8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295" y="990092"/>
            <a:ext cx="610436" cy="540000"/>
          </a:xfrm>
          <a:prstGeom prst="rect">
            <a:avLst/>
          </a:prstGeom>
        </p:spPr>
      </p:pic>
      <p:pic>
        <p:nvPicPr>
          <p:cNvPr id="16" name="Afbeelding 15">
            <a:extLst>
              <a:ext uri="{FF2B5EF4-FFF2-40B4-BE49-F238E27FC236}">
                <a16:creationId xmlns:a16="http://schemas.microsoft.com/office/drawing/2014/main" id="{5F8AADBF-8443-3C85-7A0C-D88D17E462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528" y="2367117"/>
            <a:ext cx="540000" cy="540000"/>
          </a:xfrm>
          <a:prstGeom prst="rect">
            <a:avLst/>
          </a:prstGeom>
        </p:spPr>
      </p:pic>
      <p:pic>
        <p:nvPicPr>
          <p:cNvPr id="17" name="Afbeelding 16">
            <a:extLst>
              <a:ext uri="{FF2B5EF4-FFF2-40B4-BE49-F238E27FC236}">
                <a16:creationId xmlns:a16="http://schemas.microsoft.com/office/drawing/2014/main" id="{980B0FE5-12D1-AF48-5242-9CAB1D28C3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237" y="3713905"/>
            <a:ext cx="540000" cy="540000"/>
          </a:xfrm>
          <a:prstGeom prst="rect">
            <a:avLst/>
          </a:prstGeom>
        </p:spPr>
      </p:pic>
      <p:pic>
        <p:nvPicPr>
          <p:cNvPr id="18" name="Afbeelding 17">
            <a:extLst>
              <a:ext uri="{FF2B5EF4-FFF2-40B4-BE49-F238E27FC236}">
                <a16:creationId xmlns:a16="http://schemas.microsoft.com/office/drawing/2014/main" id="{88D5F824-D963-04F8-FFDC-82CEEFD4C5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0295" y="4972902"/>
            <a:ext cx="520000" cy="540000"/>
          </a:xfrm>
          <a:prstGeom prst="rect">
            <a:avLst/>
          </a:prstGeom>
        </p:spPr>
      </p:pic>
      <p:pic>
        <p:nvPicPr>
          <p:cNvPr id="19" name="Afbeelding 18">
            <a:extLst>
              <a:ext uri="{FF2B5EF4-FFF2-40B4-BE49-F238E27FC236}">
                <a16:creationId xmlns:a16="http://schemas.microsoft.com/office/drawing/2014/main" id="{68EFF820-F318-0DCE-ABF9-EF68AC5640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90471" y="931199"/>
            <a:ext cx="385715" cy="540000"/>
          </a:xfrm>
          <a:prstGeom prst="rect">
            <a:avLst/>
          </a:prstGeom>
        </p:spPr>
      </p:pic>
      <p:pic>
        <p:nvPicPr>
          <p:cNvPr id="20" name="Afbeelding 19">
            <a:extLst>
              <a:ext uri="{FF2B5EF4-FFF2-40B4-BE49-F238E27FC236}">
                <a16:creationId xmlns:a16="http://schemas.microsoft.com/office/drawing/2014/main" id="{500F3362-2DEC-0D4D-3AA4-60EC181E8A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80438" y="1079959"/>
            <a:ext cx="947368" cy="450000"/>
          </a:xfrm>
          <a:prstGeom prst="rect">
            <a:avLst/>
          </a:prstGeom>
        </p:spPr>
      </p:pic>
      <p:pic>
        <p:nvPicPr>
          <p:cNvPr id="21" name="Afbeelding 20">
            <a:extLst>
              <a:ext uri="{FF2B5EF4-FFF2-40B4-BE49-F238E27FC236}">
                <a16:creationId xmlns:a16="http://schemas.microsoft.com/office/drawing/2014/main" id="{85A4EAF4-F3BE-4F3F-DAF3-5CBE8F508E7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71766" y="2402778"/>
            <a:ext cx="521379" cy="540000"/>
          </a:xfrm>
          <a:prstGeom prst="rect">
            <a:avLst/>
          </a:prstGeom>
        </p:spPr>
      </p:pic>
      <p:pic>
        <p:nvPicPr>
          <p:cNvPr id="22" name="Afbeelding 21">
            <a:extLst>
              <a:ext uri="{FF2B5EF4-FFF2-40B4-BE49-F238E27FC236}">
                <a16:creationId xmlns:a16="http://schemas.microsoft.com/office/drawing/2014/main" id="{CB16097B-120B-E646-E908-F391FF8D24C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85814" y="3693863"/>
            <a:ext cx="540000" cy="540000"/>
          </a:xfrm>
          <a:prstGeom prst="rect">
            <a:avLst/>
          </a:prstGeom>
        </p:spPr>
      </p:pic>
      <p:pic>
        <p:nvPicPr>
          <p:cNvPr id="23" name="Afbeelding 22">
            <a:extLst>
              <a:ext uri="{FF2B5EF4-FFF2-40B4-BE49-F238E27FC236}">
                <a16:creationId xmlns:a16="http://schemas.microsoft.com/office/drawing/2014/main" id="{D4A737C5-D9BD-02F0-7636-6F228CEFF0E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580438" y="2388242"/>
            <a:ext cx="727826" cy="540000"/>
          </a:xfrm>
          <a:prstGeom prst="rect">
            <a:avLst/>
          </a:prstGeom>
        </p:spPr>
      </p:pic>
      <p:pic>
        <p:nvPicPr>
          <p:cNvPr id="24" name="Afbeelding 23">
            <a:extLst>
              <a:ext uri="{FF2B5EF4-FFF2-40B4-BE49-F238E27FC236}">
                <a16:creationId xmlns:a16="http://schemas.microsoft.com/office/drawing/2014/main" id="{63CDB394-289C-FD55-6DD2-BB88BCEF84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580438" y="3679070"/>
            <a:ext cx="540000" cy="540000"/>
          </a:xfrm>
          <a:prstGeom prst="rect">
            <a:avLst/>
          </a:prstGeom>
        </p:spPr>
      </p:pic>
      <p:sp>
        <p:nvSpPr>
          <p:cNvPr id="26" name="Tekstvak 25">
            <a:extLst>
              <a:ext uri="{FF2B5EF4-FFF2-40B4-BE49-F238E27FC236}">
                <a16:creationId xmlns:a16="http://schemas.microsoft.com/office/drawing/2014/main" id="{6134B1CE-5FCF-40DE-1ED0-8EED5223E9DF}"/>
              </a:ext>
            </a:extLst>
          </p:cNvPr>
          <p:cNvSpPr txBox="1"/>
          <p:nvPr userDrawn="1"/>
        </p:nvSpPr>
        <p:spPr>
          <a:xfrm>
            <a:off x="448116"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Always wear your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badge visibly</a:t>
            </a:r>
          </a:p>
        </p:txBody>
      </p:sp>
      <p:sp>
        <p:nvSpPr>
          <p:cNvPr id="27" name="Tekstvak 26">
            <a:extLst>
              <a:ext uri="{FF2B5EF4-FFF2-40B4-BE49-F238E27FC236}">
                <a16:creationId xmlns:a16="http://schemas.microsoft.com/office/drawing/2014/main" id="{C8501D17-A73C-4C10-1CEE-782CA8261D59}"/>
              </a:ext>
            </a:extLst>
          </p:cNvPr>
          <p:cNvSpPr txBox="1"/>
          <p:nvPr userDrawn="1"/>
        </p:nvSpPr>
        <p:spPr>
          <a:xfrm>
            <a:off x="463984" y="2936067"/>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Smoking allowed in the smoking shelter outside the building</a:t>
            </a:r>
          </a:p>
        </p:txBody>
      </p:sp>
      <p:sp>
        <p:nvSpPr>
          <p:cNvPr id="28" name="Tekstvak 27">
            <a:extLst>
              <a:ext uri="{FF2B5EF4-FFF2-40B4-BE49-F238E27FC236}">
                <a16:creationId xmlns:a16="http://schemas.microsoft.com/office/drawing/2014/main" id="{A7523EF3-E2C1-728C-5097-9C0E98FBB86C}"/>
              </a:ext>
            </a:extLst>
          </p:cNvPr>
          <p:cNvSpPr txBox="1"/>
          <p:nvPr userDrawn="1"/>
        </p:nvSpPr>
        <p:spPr>
          <a:xfrm>
            <a:off x="453305" y="4233863"/>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Photography and filming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is prohibited</a:t>
            </a:r>
          </a:p>
        </p:txBody>
      </p:sp>
      <p:sp>
        <p:nvSpPr>
          <p:cNvPr id="29" name="Tekstvak 28">
            <a:extLst>
              <a:ext uri="{FF2B5EF4-FFF2-40B4-BE49-F238E27FC236}">
                <a16:creationId xmlns:a16="http://schemas.microsoft.com/office/drawing/2014/main" id="{8BD26D32-1786-6777-68B5-164A17164FDA}"/>
              </a:ext>
            </a:extLst>
          </p:cNvPr>
          <p:cNvSpPr txBox="1"/>
          <p:nvPr userDrawn="1"/>
        </p:nvSpPr>
        <p:spPr>
          <a:xfrm>
            <a:off x="463984" y="5544440"/>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There is camera surveillance at the Petten research location (OLP)</a:t>
            </a:r>
          </a:p>
        </p:txBody>
      </p:sp>
      <p:sp>
        <p:nvSpPr>
          <p:cNvPr id="30" name="Tekstvak 29">
            <a:extLst>
              <a:ext uri="{FF2B5EF4-FFF2-40B4-BE49-F238E27FC236}">
                <a16:creationId xmlns:a16="http://schemas.microsoft.com/office/drawing/2014/main" id="{FE4C8E49-56FA-EA04-E548-08FE88AD6DE5}"/>
              </a:ext>
            </a:extLst>
          </p:cNvPr>
          <p:cNvSpPr txBox="1"/>
          <p:nvPr userDrawn="1"/>
        </p:nvSpPr>
        <p:spPr>
          <a:xfrm>
            <a:off x="4209102"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Where are the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emergency exits?</a:t>
            </a:r>
          </a:p>
        </p:txBody>
      </p:sp>
      <p:sp>
        <p:nvSpPr>
          <p:cNvPr id="31" name="Tekstvak 30">
            <a:extLst>
              <a:ext uri="{FF2B5EF4-FFF2-40B4-BE49-F238E27FC236}">
                <a16:creationId xmlns:a16="http://schemas.microsoft.com/office/drawing/2014/main" id="{A1963B7F-8A8A-4E7E-C3F2-00C678D6ED0D}"/>
              </a:ext>
            </a:extLst>
          </p:cNvPr>
          <p:cNvSpPr txBox="1"/>
          <p:nvPr userDrawn="1"/>
        </p:nvSpPr>
        <p:spPr>
          <a:xfrm>
            <a:off x="4209102" y="2936067"/>
            <a:ext cx="4158951"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What to do during an evacuation alarm (slow-whoop)? @Meeting point</a:t>
            </a:r>
          </a:p>
        </p:txBody>
      </p:sp>
      <p:sp>
        <p:nvSpPr>
          <p:cNvPr id="32" name="Tekstvak 31">
            <a:extLst>
              <a:ext uri="{FF2B5EF4-FFF2-40B4-BE49-F238E27FC236}">
                <a16:creationId xmlns:a16="http://schemas.microsoft.com/office/drawing/2014/main" id="{BE0B254E-E7F8-E3BA-7175-0157AB04DD28}"/>
              </a:ext>
            </a:extLst>
          </p:cNvPr>
          <p:cNvSpPr txBox="1"/>
          <p:nvPr userDrawn="1"/>
        </p:nvSpPr>
        <p:spPr>
          <a:xfrm>
            <a:off x="4175785" y="4233863"/>
            <a:ext cx="3715885" cy="82184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Maximum speed on the premises: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Main roads: 30 km/h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Side roads 15 km/h </a:t>
            </a:r>
          </a:p>
        </p:txBody>
      </p:sp>
      <p:sp>
        <p:nvSpPr>
          <p:cNvPr id="33" name="Tekstvak 32">
            <a:extLst>
              <a:ext uri="{FF2B5EF4-FFF2-40B4-BE49-F238E27FC236}">
                <a16:creationId xmlns:a16="http://schemas.microsoft.com/office/drawing/2014/main" id="{651B358A-B3FC-8CFD-2F0F-B4BF65B70586}"/>
              </a:ext>
            </a:extLst>
          </p:cNvPr>
          <p:cNvSpPr txBox="1"/>
          <p:nvPr userDrawn="1"/>
        </p:nvSpPr>
        <p:spPr>
          <a:xfrm>
            <a:off x="8493974"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Are there any scheduled evacuation/fire drills? </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34" name="Tekstvak 33">
            <a:extLst>
              <a:ext uri="{FF2B5EF4-FFF2-40B4-BE49-F238E27FC236}">
                <a16:creationId xmlns:a16="http://schemas.microsoft.com/office/drawing/2014/main" id="{A212B573-38D0-4A82-9429-B19EBBDD9AAE}"/>
              </a:ext>
            </a:extLst>
          </p:cNvPr>
          <p:cNvSpPr txBox="1"/>
          <p:nvPr userDrawn="1"/>
        </p:nvSpPr>
        <p:spPr>
          <a:xfrm>
            <a:off x="8484068" y="4184397"/>
            <a:ext cx="3581049" cy="109151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Switch off mobile devece(s) when crossing the yellow line inside the nuclear facilities</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35" name="Tekstvak 34">
            <a:extLst>
              <a:ext uri="{FF2B5EF4-FFF2-40B4-BE49-F238E27FC236}">
                <a16:creationId xmlns:a16="http://schemas.microsoft.com/office/drawing/2014/main" id="{3CC3CFD3-75CF-BFA0-ECDB-4969EF1DB74A}"/>
              </a:ext>
            </a:extLst>
          </p:cNvPr>
          <p:cNvSpPr txBox="1"/>
          <p:nvPr userDrawn="1"/>
        </p:nvSpPr>
        <p:spPr>
          <a:xfrm>
            <a:off x="8492344" y="2936068"/>
            <a:ext cx="259526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Reverse parking required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in the parking lot</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9673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e + Missi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AB337477-3C4E-4971-9A6E-6FBEFB6A7723}"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4A89551A-5A1C-7C07-04F7-40A2E1826FE5}"/>
              </a:ext>
            </a:extLst>
          </p:cNvPr>
          <p:cNvSpPr txBox="1"/>
          <p:nvPr userDrawn="1"/>
        </p:nvSpPr>
        <p:spPr>
          <a:xfrm>
            <a:off x="433925" y="535243"/>
            <a:ext cx="8316375" cy="3294620"/>
          </a:xfrm>
          <a:prstGeom prst="rect">
            <a:avLst/>
          </a:prstGeom>
          <a:noFill/>
        </p:spPr>
        <p:txBody>
          <a:bodyPr wrap="square" rtlCol="0">
            <a:spAutoFit/>
          </a:bodyPr>
          <a:lstStyle/>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VISIE</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Nucleaire technologie voorziet in oplossingen</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voor gezondheid en energie.</a:t>
            </a:r>
          </a:p>
          <a:p>
            <a:pPr>
              <a:lnSpc>
                <a:spcPts val="3620"/>
              </a:lnSpc>
            </a:pPr>
            <a:endPar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MISSIE</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Wij ontwikkelen en leveren nucleaire medische producten en dragen bij aan energieoplossingen.</a:t>
            </a:r>
          </a:p>
        </p:txBody>
      </p:sp>
    </p:spTree>
    <p:extLst>
      <p:ext uri="{BB962C8B-B14F-4D97-AF65-F5344CB8AC3E}">
        <p14:creationId xmlns:p14="http://schemas.microsoft.com/office/powerpoint/2010/main" val="201138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7719B-80E2-FF07-7BA1-B56CC3CACE12}"/>
              </a:ext>
            </a:extLst>
          </p:cNvPr>
          <p:cNvSpPr>
            <a:spLocks noGrp="1"/>
          </p:cNvSpPr>
          <p:nvPr>
            <p:ph type="ctrTitle" hasCustomPrompt="1"/>
          </p:nvPr>
        </p:nvSpPr>
        <p:spPr>
          <a:xfrm>
            <a:off x="791933" y="1210285"/>
            <a:ext cx="7197824" cy="2306637"/>
          </a:xfrm>
          <a:prstGeom prst="rect">
            <a:avLst/>
          </a:prstGeom>
        </p:spPr>
        <p:txBody>
          <a:bodyPr anchor="b">
            <a:normAutofit/>
          </a:bodyPr>
          <a:lstStyle>
            <a:lvl1pPr algn="l">
              <a:defRPr sz="4000">
                <a:solidFill>
                  <a:schemeClr val="bg1"/>
                </a:solidFill>
              </a:defRPr>
            </a:lvl1pPr>
          </a:lstStyle>
          <a:p>
            <a:r>
              <a:rPr lang="nl-NL" dirty="0"/>
              <a:t>Eind slide? </a:t>
            </a:r>
          </a:p>
        </p:txBody>
      </p:sp>
    </p:spTree>
    <p:extLst>
      <p:ext uri="{BB962C8B-B14F-4D97-AF65-F5344CB8AC3E}">
        <p14:creationId xmlns:p14="http://schemas.microsoft.com/office/powerpoint/2010/main" val="3357213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rnwaard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65630320-0614-4651-889A-5C95F1D8601D}"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F7D36441-D54A-D5ED-80CF-F6CB1D1D353B}"/>
              </a:ext>
            </a:extLst>
          </p:cNvPr>
          <p:cNvSpPr txBox="1"/>
          <p:nvPr userDrawn="1"/>
        </p:nvSpPr>
        <p:spPr>
          <a:xfrm>
            <a:off x="412154" y="640710"/>
            <a:ext cx="9885731" cy="5119350"/>
          </a:xfrm>
          <a:prstGeom prst="rect">
            <a:avLst/>
          </a:prstGeom>
          <a:noFill/>
        </p:spPr>
        <p:txBody>
          <a:bodyPr wrap="square" rtlCol="0">
            <a:spAutoFit/>
          </a:bodyPr>
          <a:lstStyle/>
          <a:p>
            <a:pPr>
              <a:lnSpc>
                <a:spcPts val="2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KERNWAARDEN</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VEILIG</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dragen zorg voor gezondheid, welzijn en omgeving. Veiligheid is een gewoonte in ons dagelijks werk.</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BETROUWBAAR</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zijn (nucleaire) professionals, trots op onze unieke expertise en operationele excellentie.</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ONDERNEMEND</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creëren een inspirerende omgeving voor mensen met passie. We werken samen met onze klanten en partners.</a:t>
            </a:r>
          </a:p>
        </p:txBody>
      </p:sp>
    </p:spTree>
    <p:extLst>
      <p:ext uri="{BB962C8B-B14F-4D97-AF65-F5344CB8AC3E}">
        <p14:creationId xmlns:p14="http://schemas.microsoft.com/office/powerpoint/2010/main" val="3849528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sion Mission">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D3D884BA-DB9F-488A-B94C-D4FD1AE72057}"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B6C49557-4022-DEA9-8469-57F6B55E5D9C}"/>
              </a:ext>
            </a:extLst>
          </p:cNvPr>
          <p:cNvSpPr txBox="1"/>
          <p:nvPr userDrawn="1"/>
        </p:nvSpPr>
        <p:spPr>
          <a:xfrm>
            <a:off x="401268" y="535243"/>
            <a:ext cx="8252874" cy="3294620"/>
          </a:xfrm>
          <a:prstGeom prst="rect">
            <a:avLst/>
          </a:prstGeom>
          <a:noFill/>
        </p:spPr>
        <p:txBody>
          <a:bodyPr wrap="square" rtlCol="0">
            <a:spAutoFit/>
          </a:bodyPr>
          <a:lstStyle/>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technology</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provides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solutions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for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health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energy.</a:t>
            </a:r>
          </a:p>
          <a:p>
            <a:pPr>
              <a:lnSpc>
                <a:spcPts val="3620"/>
              </a:lnSpc>
            </a:pPr>
            <a:endPar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develop</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deliver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medicine</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products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contributeto</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energy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solutions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t>
            </a:r>
          </a:p>
        </p:txBody>
      </p:sp>
    </p:spTree>
    <p:extLst>
      <p:ext uri="{BB962C8B-B14F-4D97-AF65-F5344CB8AC3E}">
        <p14:creationId xmlns:p14="http://schemas.microsoft.com/office/powerpoint/2010/main" val="2348242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re Values">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6E916ED1-2CE4-41D2-B277-12DA2E927A30}"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8AADC20B-920F-22C2-81CF-E0A99F173290}"/>
              </a:ext>
            </a:extLst>
          </p:cNvPr>
          <p:cNvSpPr txBox="1"/>
          <p:nvPr userDrawn="1"/>
        </p:nvSpPr>
        <p:spPr>
          <a:xfrm>
            <a:off x="412154" y="640710"/>
            <a:ext cx="9885731" cy="5119350"/>
          </a:xfrm>
          <a:prstGeom prst="rect">
            <a:avLst/>
          </a:prstGeom>
          <a:noFill/>
        </p:spPr>
        <p:txBody>
          <a:bodyPr wrap="square" rtlCol="0">
            <a:spAutoFit/>
          </a:bodyPr>
          <a:lstStyle/>
          <a:p>
            <a:pPr>
              <a:lnSpc>
                <a:spcPts val="2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CORE VALUES</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SAFE</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care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about</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health,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wellbeing</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environment. Safety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security 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ahabit</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in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our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daily</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work</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RELIABLE</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professionals,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proud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of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our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unique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expertise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operational</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excellence.</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ENTREPRENEURIAL</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create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playground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for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passionate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people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We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work</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connected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with</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customers</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partners.</a:t>
            </a:r>
          </a:p>
        </p:txBody>
      </p:sp>
    </p:spTree>
    <p:extLst>
      <p:ext uri="{BB962C8B-B14F-4D97-AF65-F5344CB8AC3E}">
        <p14:creationId xmlns:p14="http://schemas.microsoft.com/office/powerpoint/2010/main" val="3111611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Succes Factors">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A3D7C522-7346-4A1A-8ED8-84625BB7B99E}"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7" name="Tekstvak 6">
            <a:extLst>
              <a:ext uri="{FF2B5EF4-FFF2-40B4-BE49-F238E27FC236}">
                <a16:creationId xmlns:a16="http://schemas.microsoft.com/office/drawing/2014/main" id="{890B392B-4AFE-EC31-50C1-8AF80BE4D509}"/>
              </a:ext>
            </a:extLst>
          </p:cNvPr>
          <p:cNvSpPr txBox="1"/>
          <p:nvPr userDrawn="1"/>
        </p:nvSpPr>
        <p:spPr>
          <a:xfrm>
            <a:off x="433925" y="535243"/>
            <a:ext cx="10654762" cy="4793620"/>
          </a:xfrm>
          <a:prstGeom prst="rect">
            <a:avLst/>
          </a:prstGeom>
          <a:noFill/>
        </p:spPr>
        <p:txBody>
          <a:bodyPr wrap="square" rtlCol="0">
            <a:spAutoFit/>
          </a:bodyPr>
          <a:lstStyle/>
          <a:p>
            <a:pPr>
              <a:lnSpc>
                <a:spcPts val="3620"/>
              </a:lnSpc>
            </a:pPr>
            <a:r>
              <a:rPr lang="nl-NL" sz="2600" b="1" dirty="0">
                <a:solidFill>
                  <a:srgbClr val="FFFFFF"/>
                </a:solidFill>
                <a:ea typeface="Open Sans" panose="020B0606030504020204" pitchFamily="34" charset="0"/>
                <a:cs typeface="Open Sans" panose="020B0606030504020204" pitchFamily="34" charset="0"/>
              </a:rPr>
              <a:t>KEY SUCCES FACTORS</a:t>
            </a:r>
          </a:p>
          <a:p>
            <a:pPr>
              <a:lnSpc>
                <a:spcPts val="3620"/>
              </a:lnSpc>
            </a:pPr>
            <a:endParaRPr lang="nl-NL" sz="2600" dirty="0">
              <a:solidFill>
                <a:srgbClr val="FFFFFF"/>
              </a:solidFill>
              <a:ea typeface="Open Sans" panose="020B0606030504020204" pitchFamily="34" charset="0"/>
              <a:cs typeface="Open Sans"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maintain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 strong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safety</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culture</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are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one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team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that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owns</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whole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programme</a:t>
            </a:r>
            <a:endPar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stick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to</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agreed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scope</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will</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not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start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construction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commissioning</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before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we are ready</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can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demonstrate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that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deliver</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quality</a:t>
            </a:r>
            <a:endPar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have strong stakeholder management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clear</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governance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p>
        </p:txBody>
      </p:sp>
    </p:spTree>
    <p:extLst>
      <p:ext uri="{BB962C8B-B14F-4D97-AF65-F5344CB8AC3E}">
        <p14:creationId xmlns:p14="http://schemas.microsoft.com/office/powerpoint/2010/main" val="370565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p:nvPr>
        </p:nvSpPr>
        <p:spPr>
          <a:xfrm>
            <a:off x="403483" y="-80380"/>
            <a:ext cx="10515600" cy="1325563"/>
          </a:xfrm>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6113F490-B7AE-4DFE-A265-FC8D6FA52460}" type="datetime1">
              <a:rPr lang="nl-NL" smtClean="0"/>
              <a:t>4-1-2025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26748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71F7B-7A9B-D87C-3DBA-9908FB442064}"/>
              </a:ext>
            </a:extLst>
          </p:cNvPr>
          <p:cNvSpPr>
            <a:spLocks noGrp="1"/>
          </p:cNvSpPr>
          <p:nvPr>
            <p:ph type="title"/>
          </p:nvPr>
        </p:nvSpPr>
        <p:spPr>
          <a:xfrm>
            <a:off x="398360" y="-757866"/>
            <a:ext cx="8628062"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C92BB719-8494-93EF-6DC2-9E9830BEE371}"/>
              </a:ext>
            </a:extLst>
          </p:cNvPr>
          <p:cNvSpPr>
            <a:spLocks noGrp="1"/>
          </p:cNvSpPr>
          <p:nvPr>
            <p:ph type="body" sz="half" idx="2"/>
          </p:nvPr>
        </p:nvSpPr>
        <p:spPr>
          <a:xfrm>
            <a:off x="424497" y="891379"/>
            <a:ext cx="108562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6727A0E2-F7E1-41DD-95E8-8FAD20462666}"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81241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BDA39-1001-E7DC-A261-FBA2D34871D7}"/>
              </a:ext>
            </a:extLst>
          </p:cNvPr>
          <p:cNvSpPr>
            <a:spLocks noGrp="1"/>
          </p:cNvSpPr>
          <p:nvPr>
            <p:ph type="title"/>
          </p:nvPr>
        </p:nvSpPr>
        <p:spPr>
          <a:xfrm>
            <a:off x="389137" y="-74819"/>
            <a:ext cx="10515600"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45AF2469-DA86-1AA2-CBE2-25AFA386B4EE}"/>
              </a:ext>
            </a:extLst>
          </p:cNvPr>
          <p:cNvSpPr>
            <a:spLocks noGrp="1"/>
          </p:cNvSpPr>
          <p:nvPr>
            <p:ph idx="1"/>
          </p:nvPr>
        </p:nvSpPr>
        <p:spPr>
          <a:xfrm>
            <a:off x="515937" y="1052513"/>
            <a:ext cx="11160126" cy="4932362"/>
          </a:xfrm>
        </p:spPr>
        <p:txBody>
          <a:bodyPr>
            <a:normAutofit/>
          </a:bodyPr>
          <a:lstStyle>
            <a:lvl1pPr marL="0" indent="0">
              <a:buNone/>
              <a:defRPr sz="1600"/>
            </a:lvl1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FD58FAA1-46BA-3232-0FEF-B3830A385F17}"/>
              </a:ext>
            </a:extLst>
          </p:cNvPr>
          <p:cNvSpPr>
            <a:spLocks noGrp="1"/>
          </p:cNvSpPr>
          <p:nvPr>
            <p:ph type="dt" sz="half" idx="10"/>
          </p:nvPr>
        </p:nvSpPr>
        <p:spPr>
          <a:xfrm>
            <a:off x="9352470" y="6258727"/>
            <a:ext cx="2743200" cy="365125"/>
          </a:xfrm>
        </p:spPr>
        <p:txBody>
          <a:bodyPr/>
          <a:lstStyle>
            <a:lvl1pPr algn="r">
              <a:defRPr sz="1100" b="1">
                <a:solidFill>
                  <a:srgbClr val="213A8F"/>
                </a:solidFill>
              </a:defRPr>
            </a:lvl1pPr>
          </a:lstStyle>
          <a:p>
            <a:fld id="{A515DA2F-E64F-474D-B56A-178D08487B89}" type="datetime1">
              <a:rPr lang="nl-NL" smtClean="0"/>
              <a:t>4-1-2025</a:t>
            </a:fld>
            <a:endParaRPr lang="nl-NL" dirty="0"/>
          </a:p>
        </p:txBody>
      </p:sp>
      <p:sp>
        <p:nvSpPr>
          <p:cNvPr id="5" name="Tijdelijke aanduiding voor voettekst 4">
            <a:extLst>
              <a:ext uri="{FF2B5EF4-FFF2-40B4-BE49-F238E27FC236}">
                <a16:creationId xmlns:a16="http://schemas.microsoft.com/office/drawing/2014/main" id="{4D3392CF-2ACE-A69B-B943-7ACB58B6829E}"/>
              </a:ext>
            </a:extLst>
          </p:cNvPr>
          <p:cNvSpPr>
            <a:spLocks noGrp="1"/>
          </p:cNvSpPr>
          <p:nvPr>
            <p:ph type="ftr" sz="quarter" idx="11"/>
          </p:nvPr>
        </p:nvSpPr>
        <p:spPr>
          <a:xfrm>
            <a:off x="7102000" y="6303301"/>
            <a:ext cx="4114800" cy="365125"/>
          </a:xfrm>
          <a:prstGeom prst="rect">
            <a:avLst/>
          </a:prstGeom>
        </p:spPr>
        <p:txBody>
          <a:bodyPr/>
          <a:lstStyle>
            <a:lvl1pPr>
              <a:defRPr sz="1200" b="1">
                <a:solidFill>
                  <a:srgbClr val="213A8F"/>
                </a:solidFill>
              </a:defRPr>
            </a:lvl1pPr>
          </a:lstStyle>
          <a:p>
            <a:endParaRPr lang="nl-NL" dirty="0"/>
          </a:p>
        </p:txBody>
      </p:sp>
      <p:sp>
        <p:nvSpPr>
          <p:cNvPr id="6" name="Tijdelijke aanduiding voor dianummer 5">
            <a:extLst>
              <a:ext uri="{FF2B5EF4-FFF2-40B4-BE49-F238E27FC236}">
                <a16:creationId xmlns:a16="http://schemas.microsoft.com/office/drawing/2014/main" id="{B3694ADB-16A4-A350-4FAF-41F61FE10C6D}"/>
              </a:ext>
            </a:extLst>
          </p:cNvPr>
          <p:cNvSpPr>
            <a:spLocks noGrp="1"/>
          </p:cNvSpPr>
          <p:nvPr>
            <p:ph type="sldNum" sz="quarter" idx="12"/>
          </p:nvPr>
        </p:nvSpPr>
        <p:spPr/>
        <p:txBody>
          <a:bodyPr/>
          <a:lstStyle>
            <a:lvl1pPr>
              <a:defRPr sz="900">
                <a:solidFill>
                  <a:srgbClr val="213A8F"/>
                </a:solidFill>
              </a:defRPr>
            </a:lvl1pPr>
          </a:lstStyle>
          <a:p>
            <a:fld id="{A54F5C66-33D8-4556-8B7A-23AD68C3AE88}" type="slidenum">
              <a:rPr lang="nl-NL" smtClean="0"/>
              <a:pPr/>
              <a:t>‹nr.›</a:t>
            </a:fld>
            <a:endParaRPr lang="nl-NL" dirty="0"/>
          </a:p>
        </p:txBody>
      </p:sp>
    </p:spTree>
    <p:extLst>
      <p:ext uri="{BB962C8B-B14F-4D97-AF65-F5344CB8AC3E}">
        <p14:creationId xmlns:p14="http://schemas.microsoft.com/office/powerpoint/2010/main" val="39776123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55800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0A829A92-BAF9-4348-8D65-A4DB3C6F8CC8}"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6095999" y="1052513"/>
            <a:ext cx="5580063"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38386215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7516346" cy="497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2AECC481-FEAA-4D2C-8504-626DBD506CCF}"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8115947" y="1052513"/>
            <a:ext cx="3560115"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8256966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 Image X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F3BB31BA-661A-46DF-AAFA-21176B967B1B}"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3" name="Tijdelijke aanduiding voor tekst 3">
            <a:extLst>
              <a:ext uri="{FF2B5EF4-FFF2-40B4-BE49-F238E27FC236}">
                <a16:creationId xmlns:a16="http://schemas.microsoft.com/office/drawing/2014/main" id="{62063C29-6578-2CAC-69B1-3E99EF6B1FC7}"/>
              </a:ext>
            </a:extLst>
          </p:cNvPr>
          <p:cNvSpPr>
            <a:spLocks noGrp="1"/>
          </p:cNvSpPr>
          <p:nvPr>
            <p:ph type="body" sz="half" idx="2"/>
          </p:nvPr>
        </p:nvSpPr>
        <p:spPr>
          <a:xfrm>
            <a:off x="426487" y="883550"/>
            <a:ext cx="11160124" cy="556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9" name="Tijdelijke aanduiding voor afbeelding 2">
            <a:extLst>
              <a:ext uri="{FF2B5EF4-FFF2-40B4-BE49-F238E27FC236}">
                <a16:creationId xmlns:a16="http://schemas.microsoft.com/office/drawing/2014/main" id="{D504E8EF-C46E-8844-7EDC-8591915C59AE}"/>
              </a:ext>
            </a:extLst>
          </p:cNvPr>
          <p:cNvSpPr>
            <a:spLocks noGrp="1"/>
          </p:cNvSpPr>
          <p:nvPr>
            <p:ph type="pic" idx="1"/>
          </p:nvPr>
        </p:nvSpPr>
        <p:spPr>
          <a:xfrm>
            <a:off x="515937" y="2454442"/>
            <a:ext cx="11160125" cy="3530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31608462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3x Image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17004"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47E3F217-DFFB-471A-8B4D-8BD854D4DA04}" type="datetime1">
              <a:rPr lang="nl-NL" smtClean="0"/>
              <a:t>4-1-2025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515935"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 name="Tijdelijke aanduiding voor tekst 3">
            <a:extLst>
              <a:ext uri="{FF2B5EF4-FFF2-40B4-BE49-F238E27FC236}">
                <a16:creationId xmlns:a16="http://schemas.microsoft.com/office/drawing/2014/main" id="{2283ADDD-F140-593E-46D7-9F51BF5D0D3E}"/>
              </a:ext>
            </a:extLst>
          </p:cNvPr>
          <p:cNvSpPr>
            <a:spLocks noGrp="1"/>
          </p:cNvSpPr>
          <p:nvPr>
            <p:ph type="body" sz="half" idx="13"/>
          </p:nvPr>
        </p:nvSpPr>
        <p:spPr>
          <a:xfrm>
            <a:off x="4273387"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3" name="Tijdelijke aanduiding voor afbeelding 2">
            <a:extLst>
              <a:ext uri="{FF2B5EF4-FFF2-40B4-BE49-F238E27FC236}">
                <a16:creationId xmlns:a16="http://schemas.microsoft.com/office/drawing/2014/main" id="{C9C7EC96-18EF-3522-F8BE-DDC61BC82CE1}"/>
              </a:ext>
            </a:extLst>
          </p:cNvPr>
          <p:cNvSpPr>
            <a:spLocks noGrp="1"/>
          </p:cNvSpPr>
          <p:nvPr>
            <p:ph type="pic" idx="14"/>
          </p:nvPr>
        </p:nvSpPr>
        <p:spPr>
          <a:xfrm>
            <a:off x="4372318"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4" name="Tijdelijke aanduiding voor tekst 3">
            <a:extLst>
              <a:ext uri="{FF2B5EF4-FFF2-40B4-BE49-F238E27FC236}">
                <a16:creationId xmlns:a16="http://schemas.microsoft.com/office/drawing/2014/main" id="{EA738802-D7D7-E136-505C-72C75AF05DBE}"/>
              </a:ext>
            </a:extLst>
          </p:cNvPr>
          <p:cNvSpPr>
            <a:spLocks noGrp="1"/>
          </p:cNvSpPr>
          <p:nvPr>
            <p:ph type="body" sz="half" idx="15"/>
          </p:nvPr>
        </p:nvSpPr>
        <p:spPr>
          <a:xfrm>
            <a:off x="8169525"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5" name="Tijdelijke aanduiding voor afbeelding 2">
            <a:extLst>
              <a:ext uri="{FF2B5EF4-FFF2-40B4-BE49-F238E27FC236}">
                <a16:creationId xmlns:a16="http://schemas.microsoft.com/office/drawing/2014/main" id="{8F1141C2-E4DD-DF5D-52A9-E4009A9BCFAB}"/>
              </a:ext>
            </a:extLst>
          </p:cNvPr>
          <p:cNvSpPr>
            <a:spLocks noGrp="1"/>
          </p:cNvSpPr>
          <p:nvPr>
            <p:ph type="pic" idx="16"/>
          </p:nvPr>
        </p:nvSpPr>
        <p:spPr>
          <a:xfrm>
            <a:off x="8268456"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18502489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5.png"/><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1.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5.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90E1AAB-62DE-81EA-58F5-19235B74621B}"/>
              </a:ext>
            </a:extLst>
          </p:cNvPr>
          <p:cNvSpPr/>
          <p:nvPr userDrawn="1"/>
        </p:nvSpPr>
        <p:spPr>
          <a:xfrm>
            <a:off x="13585" y="-6627"/>
            <a:ext cx="8140700" cy="6858000"/>
          </a:xfrm>
          <a:prstGeom prst="rect">
            <a:avLst/>
          </a:prstGeom>
          <a:solidFill>
            <a:srgbClr val="213A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F40B3D6F-A0BD-55BA-6681-2456C784BA1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611577" y="-1303552"/>
            <a:ext cx="9601200" cy="10143385"/>
          </a:xfrm>
          <a:prstGeom prst="rect">
            <a:avLst/>
          </a:prstGeom>
        </p:spPr>
      </p:pic>
      <p:pic>
        <p:nvPicPr>
          <p:cNvPr id="10" name="Afbeelding 9" descr="Afbeelding met tekst, Lettertype, Graphics, grafische vormgeving&#10;&#10;Automatisch gegenereerde beschrijving">
            <a:extLst>
              <a:ext uri="{FF2B5EF4-FFF2-40B4-BE49-F238E27FC236}">
                <a16:creationId xmlns:a16="http://schemas.microsoft.com/office/drawing/2014/main" id="{DC45CC2E-EE51-82A3-CAAE-82D0D953E6E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38647" y="3854173"/>
            <a:ext cx="2113613" cy="266700"/>
          </a:xfrm>
          <a:prstGeom prst="rect">
            <a:avLst/>
          </a:prstGeom>
        </p:spPr>
      </p:pic>
      <p:sp>
        <p:nvSpPr>
          <p:cNvPr id="13" name="Rechthoek 12">
            <a:extLst>
              <a:ext uri="{FF2B5EF4-FFF2-40B4-BE49-F238E27FC236}">
                <a16:creationId xmlns:a16="http://schemas.microsoft.com/office/drawing/2014/main" id="{9C52D0B4-CB1A-A892-EB68-F4520F42FCC8}"/>
              </a:ext>
            </a:extLst>
          </p:cNvPr>
          <p:cNvSpPr/>
          <p:nvPr userDrawn="1"/>
        </p:nvSpPr>
        <p:spPr>
          <a:xfrm>
            <a:off x="8142523" y="-6627"/>
            <a:ext cx="4039538"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a:extLst>
              <a:ext uri="{FF2B5EF4-FFF2-40B4-BE49-F238E27FC236}">
                <a16:creationId xmlns:a16="http://schemas.microsoft.com/office/drawing/2014/main" id="{464D5486-1012-F06F-8010-FED9507A831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9183998" y="2546073"/>
            <a:ext cx="2113613" cy="1828799"/>
          </a:xfrm>
          <a:prstGeom prst="rect">
            <a:avLst/>
          </a:prstGeom>
        </p:spPr>
      </p:pic>
    </p:spTree>
    <p:extLst>
      <p:ext uri="{BB962C8B-B14F-4D97-AF65-F5344CB8AC3E}">
        <p14:creationId xmlns:p14="http://schemas.microsoft.com/office/powerpoint/2010/main" val="3786227292"/>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CC5A84C-2CDB-F37D-C28E-D634F5592D2E}"/>
              </a:ext>
            </a:extLst>
          </p:cNvPr>
          <p:cNvSpPr/>
          <p:nvPr userDrawn="1"/>
        </p:nvSpPr>
        <p:spPr>
          <a:xfrm>
            <a:off x="0" y="0"/>
            <a:ext cx="12192000"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n-lt"/>
            </a:endParaRPr>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A22AE02C-D1A5-45D2-8035-3D950FCE26DF}" type="datetime1">
              <a:rPr lang="nl-NL" smtClean="0"/>
              <a:t>4-1-2025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2488527689"/>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2" r:id="rId3"/>
    <p:sldLayoutId id="2147483669" r:id="rId4"/>
    <p:sldLayoutId id="2147483670" r:id="rId5"/>
    <p:sldLayoutId id="2147483674" r:id="rId6"/>
    <p:sldLayoutId id="2147483673" r:id="rId7"/>
  </p:sldLayoutIdLst>
  <p:hf hdr="0" ft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46D2CDAA-557F-46FE-9381-2B494D231DB4}" type="datetime1">
              <a:rPr lang="nl-NL" smtClean="0"/>
              <a:t>4-1-2025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304116376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ft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CC5A84C-2CDB-F37D-C28E-D634F5592D2E}"/>
              </a:ext>
            </a:extLst>
          </p:cNvPr>
          <p:cNvSpPr/>
          <p:nvPr userDrawn="1"/>
        </p:nvSpPr>
        <p:spPr>
          <a:xfrm>
            <a:off x="0" y="0"/>
            <a:ext cx="12192000"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n-lt"/>
            </a:endParaRPr>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1E702CA5-48F7-409B-92AD-83D25A29167A}" type="datetime1">
              <a:rPr lang="nl-NL" smtClean="0"/>
              <a:t>4-1-2025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3733407002"/>
      </p:ext>
    </p:extLst>
  </p:cSld>
  <p:clrMap bg1="lt1" tx1="dk1" bg2="lt2" tx2="dk2" accent1="accent1" accent2="accent2" accent3="accent3" accent4="accent4" accent5="accent5" accent6="accent6" hlink="hlink" folHlink="folHlink"/>
  <p:sldLayoutIdLst>
    <p:sldLayoutId id="2147483702" r:id="rId1"/>
    <p:sldLayoutId id="2147483709" r:id="rId2"/>
  </p:sldLayoutIdLst>
  <p:hf hdr="0" ft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91A43D2-7D35-53CB-1E99-8A718C33AF74}"/>
              </a:ext>
            </a:extLst>
          </p:cNvPr>
          <p:cNvSpPr/>
          <p:nvPr userDrawn="1"/>
        </p:nvSpPr>
        <p:spPr>
          <a:xfrm>
            <a:off x="0" y="0"/>
            <a:ext cx="12192000" cy="6858000"/>
          </a:xfrm>
          <a:prstGeom prst="rect">
            <a:avLst/>
          </a:prstGeom>
          <a:solidFill>
            <a:srgbClr val="F28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chemeClr val="bg1"/>
                </a:solidFill>
              </a:defRPr>
            </a:lvl1pPr>
          </a:lstStyle>
          <a:p>
            <a:fld id="{EB74BF63-2166-4B27-9ECE-227DCBB3B203}" type="datetime1">
              <a:rPr lang="nl-NL" smtClean="0"/>
              <a:t>4-1-2025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solidFill>
                  <a:schemeClr val="bg1"/>
                </a:solidFill>
              </a:rPr>
              <a:pPr/>
              <a:t>‹nr.›</a:t>
            </a:fld>
            <a:endParaRPr lang="nl-NL" dirty="0">
              <a:solidFill>
                <a:schemeClr val="bg1"/>
              </a:solidFill>
            </a:endParaRPr>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chemeClr val="bg1"/>
                </a:solidFill>
              </a:defRPr>
            </a:lvl1pPr>
          </a:lstStyle>
          <a:p>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Afbeelding 2">
            <a:extLst>
              <a:ext uri="{FF2B5EF4-FFF2-40B4-BE49-F238E27FC236}">
                <a16:creationId xmlns:a16="http://schemas.microsoft.com/office/drawing/2014/main" id="{E36ACBFB-90C2-958E-3EBC-DB0D1F52480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286105" y="198852"/>
            <a:ext cx="713808" cy="617621"/>
          </a:xfrm>
          <a:prstGeom prst="rect">
            <a:avLst/>
          </a:prstGeom>
        </p:spPr>
      </p:pic>
    </p:spTree>
    <p:extLst>
      <p:ext uri="{BB962C8B-B14F-4D97-AF65-F5344CB8AC3E}">
        <p14:creationId xmlns:p14="http://schemas.microsoft.com/office/powerpoint/2010/main" val="38221668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hdr="0" ft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459" userDrawn="1">
          <p15:clr>
            <a:srgbClr val="A4A3A4"/>
          </p15:clr>
        </p15:guide>
        <p15:guide id="9" orient="horz" pos="377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a:xfrm>
            <a:off x="620184" y="1175362"/>
            <a:ext cx="7370211" cy="1655762"/>
          </a:xfrm>
        </p:spPr>
        <p:txBody>
          <a:bodyPr>
            <a:normAutofit fontScale="92500" lnSpcReduction="10000"/>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r>
              <a:rPr lang="nl-NL" sz="5867" dirty="0">
                <a:solidFill>
                  <a:schemeClr val="bg1"/>
                </a:solidFill>
              </a:rPr>
              <a:t>Verdiepende les Kernenergie</a:t>
            </a:r>
          </a:p>
        </p:txBody>
      </p:sp>
      <p:sp>
        <p:nvSpPr>
          <p:cNvPr id="4" name="Text Placeholder 1"/>
          <p:cNvSpPr>
            <a:spLocks noGrp="1"/>
          </p:cNvSpPr>
          <p:nvPr>
            <p:ph type="body" sz="quarter" idx="4294967295"/>
          </p:nvPr>
        </p:nvSpPr>
        <p:spPr>
          <a:xfrm>
            <a:off x="738554" y="4540250"/>
            <a:ext cx="6471138" cy="393700"/>
          </a:xfrm>
          <a:prstGeom prst="rect">
            <a:avLst/>
          </a:prstGeo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marL="0" marR="0" lvl="0" indent="0" algn="l" defTabSz="550306" rtl="0" eaLnBrk="1" fontAlgn="auto" latinLnBrk="0" hangingPunct="1">
              <a:lnSpc>
                <a:spcPct val="90000"/>
              </a:lnSpc>
              <a:spcBef>
                <a:spcPts val="0"/>
              </a:spcBef>
              <a:spcAft>
                <a:spcPts val="0"/>
              </a:spcAft>
              <a:buClrTx/>
              <a:buSzTx/>
              <a:buFontTx/>
              <a:buNone/>
              <a:tabLst/>
              <a:defRPr/>
            </a:pPr>
            <a:r>
              <a:rPr kumimoji="0" lang="nl-NL" sz="2844" b="1"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Roboto Black"/>
              </a:rPr>
              <a:t>Junior Academy NRG Pallas</a:t>
            </a:r>
          </a:p>
        </p:txBody>
      </p:sp>
      <p:sp>
        <p:nvSpPr>
          <p:cNvPr id="3" name="Rechthoek 2"/>
          <p:cNvSpPr/>
          <p:nvPr/>
        </p:nvSpPr>
        <p:spPr>
          <a:xfrm>
            <a:off x="844062" y="5548823"/>
            <a:ext cx="7493487" cy="584968"/>
          </a:xfrm>
          <a:prstGeom prst="rect">
            <a:avLst/>
          </a:prstGeom>
        </p:spPr>
        <p:txBody>
          <a:bodyPr wrap="square">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algn="l"/>
            <a:r>
              <a:rPr lang="nl-NL" sz="1067" b="0" dirty="0">
                <a:solidFill>
                  <a:schemeClr val="bg1"/>
                </a:solidFill>
              </a:rPr>
              <a:t>© NRG Academy 2025 Alle rechten zijn voorbehouden.</a:t>
            </a:r>
          </a:p>
          <a:p>
            <a:pPr algn="l"/>
            <a:r>
              <a:rPr lang="nl-NL" sz="1067" b="0" dirty="0">
                <a:solidFill>
                  <a:schemeClr val="bg1"/>
                </a:solidFill>
              </a:rPr>
              <a:t>Niets uit deze uitgave mag worden verveelvoudigd, gekopieerd, gepubliceerd, aangepast of gebruikt in welke vorm dan ook, online en offline, zonder voorafgaande schriftelijke toestemming van NRG Pallas Academy.</a:t>
            </a:r>
            <a:endParaRPr lang="nl-NL" sz="1067" dirty="0">
              <a:solidFill>
                <a:schemeClr val="bg1"/>
              </a:solidFill>
            </a:endParaRPr>
          </a:p>
        </p:txBody>
      </p:sp>
    </p:spTree>
    <p:extLst>
      <p:ext uri="{BB962C8B-B14F-4D97-AF65-F5344CB8AC3E}">
        <p14:creationId xmlns:p14="http://schemas.microsoft.com/office/powerpoint/2010/main" val="1486261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17F170C-6ABA-877A-885F-EBEE05E3A6FB}"/>
              </a:ext>
            </a:extLst>
          </p:cNvPr>
          <p:cNvSpPr>
            <a:spLocks noGrp="1"/>
          </p:cNvSpPr>
          <p:nvPr>
            <p:ph type="title"/>
          </p:nvPr>
        </p:nvSpPr>
        <p:spPr>
          <a:xfrm>
            <a:off x="398360" y="902983"/>
            <a:ext cx="8861326" cy="1140421"/>
          </a:xfrm>
        </p:spPr>
        <p:txBody>
          <a:bodyPr>
            <a:normAutofit/>
          </a:bodyPr>
          <a:lstStyle/>
          <a:p>
            <a:r>
              <a:rPr lang="nl-NL" sz="2900" dirty="0">
                <a:solidFill>
                  <a:schemeClr val="accent2"/>
                </a:solidFill>
              </a:rPr>
              <a:t>Subkritisch</a:t>
            </a:r>
            <a:br>
              <a:rPr lang="nl-NL" sz="2900" dirty="0"/>
            </a:br>
            <a:endParaRPr lang="nl-NL" sz="2900" dirty="0"/>
          </a:p>
        </p:txBody>
      </p:sp>
      <p:sp>
        <p:nvSpPr>
          <p:cNvPr id="4" name="Tijdelijke aanduiding voor tekst 3">
            <a:extLst>
              <a:ext uri="{FF2B5EF4-FFF2-40B4-BE49-F238E27FC236}">
                <a16:creationId xmlns:a16="http://schemas.microsoft.com/office/drawing/2014/main" id="{6843E736-D9B1-4FE3-C510-B247597E8F3F}"/>
              </a:ext>
            </a:extLst>
          </p:cNvPr>
          <p:cNvSpPr>
            <a:spLocks noGrp="1"/>
          </p:cNvSpPr>
          <p:nvPr>
            <p:ph type="body" sz="quarter" idx="4294967295"/>
          </p:nvPr>
        </p:nvSpPr>
        <p:spPr>
          <a:xfrm>
            <a:off x="398360" y="2997394"/>
            <a:ext cx="10183813" cy="4165600"/>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algn="l"/>
            <a:r>
              <a:rPr lang="nl-NL" sz="2667" dirty="0"/>
              <a:t>Als elke kernsplijting m</a:t>
            </a:r>
            <a:r>
              <a:rPr lang="nl-NL" sz="2667" b="1" dirty="0"/>
              <a:t>inder dan één </a:t>
            </a:r>
            <a:r>
              <a:rPr lang="nl-NL" sz="2667" dirty="0"/>
              <a:t>nieuwe splijting veroorzaakt </a:t>
            </a:r>
          </a:p>
          <a:p>
            <a:endParaRPr lang="nl-NL" sz="2667" dirty="0"/>
          </a:p>
          <a:p>
            <a:pPr algn="l"/>
            <a:r>
              <a:rPr lang="nl-NL" sz="2667" dirty="0"/>
              <a:t>De kettingreactie dooft uit</a:t>
            </a:r>
            <a:endParaRPr lang="nl-NL" sz="2667" b="1" dirty="0"/>
          </a:p>
          <a:p>
            <a:endParaRPr lang="nl-NL" dirty="0"/>
          </a:p>
        </p:txBody>
      </p:sp>
    </p:spTree>
    <p:extLst>
      <p:ext uri="{BB962C8B-B14F-4D97-AF65-F5344CB8AC3E}">
        <p14:creationId xmlns:p14="http://schemas.microsoft.com/office/powerpoint/2010/main" val="302354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C9B2F29-7B63-873A-B511-6FD09BF8D75A}"/>
              </a:ext>
            </a:extLst>
          </p:cNvPr>
          <p:cNvSpPr>
            <a:spLocks noGrp="1"/>
          </p:cNvSpPr>
          <p:nvPr>
            <p:ph type="title"/>
          </p:nvPr>
        </p:nvSpPr>
        <p:spPr>
          <a:xfrm>
            <a:off x="398360" y="735032"/>
            <a:ext cx="8628062" cy="1600200"/>
          </a:xfrm>
        </p:spPr>
        <p:txBody>
          <a:bodyPr>
            <a:normAutofit/>
          </a:bodyPr>
          <a:lstStyle/>
          <a:p>
            <a:r>
              <a:rPr lang="nl-NL" sz="4000" b="1" dirty="0">
                <a:solidFill>
                  <a:schemeClr val="accent2"/>
                </a:solidFill>
              </a:rPr>
              <a:t>Kritisch</a:t>
            </a:r>
            <a:br>
              <a:rPr lang="nl-NL" sz="4000" b="1" dirty="0">
                <a:solidFill>
                  <a:schemeClr val="accent2"/>
                </a:solidFill>
              </a:rPr>
            </a:br>
            <a:endParaRPr lang="nl-NL" sz="4000" b="1" dirty="0">
              <a:solidFill>
                <a:schemeClr val="accent2"/>
              </a:solidFill>
            </a:endParaRPr>
          </a:p>
        </p:txBody>
      </p:sp>
      <p:sp>
        <p:nvSpPr>
          <p:cNvPr id="4" name="Tijdelijke aanduiding voor tekst 3">
            <a:extLst>
              <a:ext uri="{FF2B5EF4-FFF2-40B4-BE49-F238E27FC236}">
                <a16:creationId xmlns:a16="http://schemas.microsoft.com/office/drawing/2014/main" id="{1567722C-2285-C192-C0AA-D5E692888248}"/>
              </a:ext>
            </a:extLst>
          </p:cNvPr>
          <p:cNvSpPr>
            <a:spLocks noGrp="1"/>
          </p:cNvSpPr>
          <p:nvPr>
            <p:ph type="body" sz="quarter" idx="4294967295"/>
          </p:nvPr>
        </p:nvSpPr>
        <p:spPr>
          <a:xfrm>
            <a:off x="398360" y="2614840"/>
            <a:ext cx="10183813" cy="4165600"/>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algn="l"/>
            <a:r>
              <a:rPr lang="nl-NL" sz="2667" dirty="0"/>
              <a:t>Als elke kernsplijting p</a:t>
            </a:r>
            <a:r>
              <a:rPr lang="nl-NL" sz="2667" b="1" dirty="0"/>
              <a:t>recies één </a:t>
            </a:r>
            <a:r>
              <a:rPr lang="nl-NL" sz="2667" dirty="0"/>
              <a:t>andere splijting veroorzaakt is er sprake van een stabiele kettingreactie</a:t>
            </a:r>
          </a:p>
          <a:p>
            <a:endParaRPr lang="nl-NL" dirty="0"/>
          </a:p>
          <a:p>
            <a:endParaRPr lang="nl-NL" sz="2667" dirty="0"/>
          </a:p>
          <a:p>
            <a:r>
              <a:rPr lang="nl-NL" sz="2667" dirty="0"/>
              <a:t>Normale operatie </a:t>
            </a:r>
            <a:r>
              <a:rPr lang="nl-NL" sz="2800" dirty="0">
                <a:sym typeface="Wingdings" panose="05000000000000000000" pitchFamily="2" charset="2"/>
              </a:rPr>
              <a:t> Kritisch</a:t>
            </a:r>
          </a:p>
          <a:p>
            <a:endParaRPr lang="nl-NL" sz="2800" dirty="0"/>
          </a:p>
          <a:p>
            <a:r>
              <a:rPr lang="nl-NL" sz="2667" dirty="0">
                <a:solidFill>
                  <a:schemeClr val="accent2"/>
                </a:solidFill>
                <a:sym typeface="Wingdings" panose="05000000000000000000" pitchFamily="2" charset="2"/>
              </a:rPr>
              <a:t>Regelstaven</a:t>
            </a:r>
            <a:r>
              <a:rPr lang="nl-NL" sz="2667" dirty="0">
                <a:sym typeface="Wingdings" panose="05000000000000000000" pitchFamily="2" charset="2"/>
              </a:rPr>
              <a:t> die neutronen afvangen</a:t>
            </a:r>
            <a:endParaRPr lang="nl-NL" sz="2667" dirty="0"/>
          </a:p>
          <a:p>
            <a:endParaRPr lang="nl-NL" dirty="0"/>
          </a:p>
        </p:txBody>
      </p:sp>
    </p:spTree>
    <p:extLst>
      <p:ext uri="{BB962C8B-B14F-4D97-AF65-F5344CB8AC3E}">
        <p14:creationId xmlns:p14="http://schemas.microsoft.com/office/powerpoint/2010/main" val="314344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C935312-F897-0D68-780C-C6D6B337A3CE}"/>
              </a:ext>
            </a:extLst>
          </p:cNvPr>
          <p:cNvSpPr>
            <a:spLocks noGrp="1"/>
          </p:cNvSpPr>
          <p:nvPr>
            <p:ph type="title"/>
          </p:nvPr>
        </p:nvSpPr>
        <p:spPr>
          <a:xfrm>
            <a:off x="543951" y="1220224"/>
            <a:ext cx="8628062" cy="1600200"/>
          </a:xfrm>
        </p:spPr>
        <p:txBody>
          <a:bodyPr/>
          <a:lstStyle/>
          <a:p>
            <a:r>
              <a:rPr lang="nl-NL" dirty="0">
                <a:solidFill>
                  <a:schemeClr val="accent2"/>
                </a:solidFill>
              </a:rPr>
              <a:t>Opgaven maken</a:t>
            </a:r>
            <a:br>
              <a:rPr lang="en-NL" dirty="0">
                <a:solidFill>
                  <a:schemeClr val="accent2"/>
                </a:solidFill>
              </a:rPr>
            </a:br>
            <a:endParaRPr lang="nl-NL" dirty="0">
              <a:solidFill>
                <a:schemeClr val="accent2"/>
              </a:solidFill>
            </a:endParaRPr>
          </a:p>
        </p:txBody>
      </p:sp>
      <p:sp>
        <p:nvSpPr>
          <p:cNvPr id="5" name="Text Placeholder 4"/>
          <p:cNvSpPr>
            <a:spLocks noGrp="1"/>
          </p:cNvSpPr>
          <p:nvPr>
            <p:ph type="body" sz="quarter" idx="4294967295"/>
          </p:nvPr>
        </p:nvSpPr>
        <p:spPr>
          <a:xfrm>
            <a:off x="447869" y="2596178"/>
            <a:ext cx="8276253" cy="4165600"/>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endParaRPr lang="nl-NL" sz="2400" dirty="0"/>
          </a:p>
          <a:p>
            <a:endParaRPr lang="nl-NL" sz="2400" dirty="0"/>
          </a:p>
          <a:p>
            <a:r>
              <a:rPr lang="nl-NL" sz="2000" dirty="0"/>
              <a:t>Maak nu de bijbehorende opgaven uit hoofdstuk 3 (bladzijde 12)</a:t>
            </a:r>
          </a:p>
        </p:txBody>
      </p:sp>
      <p:sp>
        <p:nvSpPr>
          <p:cNvPr id="8" name="Oval 7"/>
          <p:cNvSpPr/>
          <p:nvPr/>
        </p:nvSpPr>
        <p:spPr>
          <a:xfrm>
            <a:off x="178191" y="6197065"/>
            <a:ext cx="365760" cy="92329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1100611"/>
            <a:endParaRPr lang="en-GB" sz="4267">
              <a:solidFill>
                <a:srgbClr val="FFFFFF"/>
              </a:solidFill>
              <a:sym typeface="Arial Medium"/>
            </a:endParaRPr>
          </a:p>
        </p:txBody>
      </p:sp>
    </p:spTree>
    <p:extLst>
      <p:ext uri="{BB962C8B-B14F-4D97-AF65-F5344CB8AC3E}">
        <p14:creationId xmlns:p14="http://schemas.microsoft.com/office/powerpoint/2010/main" val="226209675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15F68-1B4D-BAE3-B7DF-E9917F85799E}"/>
              </a:ext>
            </a:extLst>
          </p:cNvPr>
          <p:cNvSpPr>
            <a:spLocks noGrp="1"/>
          </p:cNvSpPr>
          <p:nvPr>
            <p:ph type="ctrTitle"/>
          </p:nvPr>
        </p:nvSpPr>
        <p:spPr/>
        <p:txBody>
          <a:bodyPr/>
          <a:lstStyle/>
          <a:p>
            <a:r>
              <a:rPr lang="nl-NL" dirty="0"/>
              <a:t>Dank voor uw aandacht. </a:t>
            </a:r>
            <a:br>
              <a:rPr lang="nl-NL" dirty="0"/>
            </a:br>
            <a:br>
              <a:rPr lang="nl-NL" dirty="0"/>
            </a:br>
            <a:r>
              <a:rPr lang="nl-NL" dirty="0"/>
              <a:t>Vragen? </a:t>
            </a:r>
          </a:p>
        </p:txBody>
      </p:sp>
    </p:spTree>
    <p:extLst>
      <p:ext uri="{BB962C8B-B14F-4D97-AF65-F5344CB8AC3E}">
        <p14:creationId xmlns:p14="http://schemas.microsoft.com/office/powerpoint/2010/main" val="139848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C5D27CD-716E-D18F-C308-9BF2BE96B850}"/>
              </a:ext>
            </a:extLst>
          </p:cNvPr>
          <p:cNvSpPr>
            <a:spLocks noGrp="1"/>
          </p:cNvSpPr>
          <p:nvPr>
            <p:ph type="title"/>
          </p:nvPr>
        </p:nvSpPr>
        <p:spPr>
          <a:xfrm>
            <a:off x="760730" y="842034"/>
            <a:ext cx="8628062" cy="1600200"/>
          </a:xfrm>
        </p:spPr>
        <p:txBody>
          <a:bodyPr>
            <a:normAutofit/>
          </a:bodyPr>
          <a:lstStyle/>
          <a:p>
            <a:r>
              <a:rPr lang="nl-NL" sz="4400" b="1" dirty="0"/>
              <a:t>Leerdoelen</a:t>
            </a:r>
            <a:br>
              <a:rPr lang="nl-NL" sz="4400" b="1" dirty="0"/>
            </a:br>
            <a:endParaRPr lang="nl-NL" sz="4400" b="1" dirty="0"/>
          </a:p>
        </p:txBody>
      </p:sp>
      <mc:AlternateContent xmlns:mc="http://schemas.openxmlformats.org/markup-compatibility/2006" xmlns:a14="http://schemas.microsoft.com/office/drawing/2010/main">
        <mc:Choice Requires="a14">
          <p:sp>
            <p:nvSpPr>
              <p:cNvPr id="4" name="Tijdelijke aanduiding voor tekst 3">
                <a:extLst>
                  <a:ext uri="{FF2B5EF4-FFF2-40B4-BE49-F238E27FC236}">
                    <a16:creationId xmlns:a16="http://schemas.microsoft.com/office/drawing/2014/main" id="{706848BB-C933-FE7A-A12F-DF2A26006082}"/>
                  </a:ext>
                </a:extLst>
              </p:cNvPr>
              <p:cNvSpPr>
                <a:spLocks noGrp="1"/>
              </p:cNvSpPr>
              <p:nvPr>
                <p:ph type="body" sz="quarter" idx="4294967295"/>
              </p:nvPr>
            </p:nvSpPr>
            <p:spPr>
              <a:xfrm>
                <a:off x="760729" y="2121310"/>
                <a:ext cx="11087141" cy="3225131"/>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algn="l"/>
                <a:r>
                  <a:rPr lang="nl-NL" sz="2133" b="0" dirty="0"/>
                  <a:t>Aan het einde van de les kan je…</a:t>
                </a:r>
              </a:p>
              <a:p>
                <a:pPr marL="457189" indent="-457189" algn="l">
                  <a:buFont typeface="Arial" panose="020B0604020202020204" pitchFamily="34" charset="0"/>
                  <a:buChar char="•"/>
                </a:pPr>
                <a:endParaRPr lang="nl-NL" sz="1867" b="0" dirty="0"/>
              </a:p>
              <a:p>
                <a:pPr marL="457189" indent="-457189" algn="l">
                  <a:buFont typeface="Arial" panose="020B0604020202020204" pitchFamily="34" charset="0"/>
                  <a:buChar char="•"/>
                </a:pPr>
                <a:r>
                  <a:rPr lang="nl-NL" sz="1867" b="0" dirty="0"/>
                  <a:t>Herkennen dat er een verschil in massa is tussen losse deeltjes en een volledige kern</a:t>
                </a:r>
              </a:p>
              <a:p>
                <a:pPr marL="457189" indent="-457189" algn="l" defTabSz="223838">
                  <a:buFont typeface="Arial" panose="020B0604020202020204" pitchFamily="34" charset="0"/>
                  <a:buChar char="•"/>
                </a:pPr>
                <a:r>
                  <a:rPr lang="nl-NL" sz="1867" b="0" dirty="0"/>
                  <a:t>De wet van behoud van energie uitleggen</a:t>
                </a:r>
              </a:p>
              <a:p>
                <a:pPr marL="457189" indent="-457189" algn="l">
                  <a:buFont typeface="Arial" panose="020B0604020202020204" pitchFamily="34" charset="0"/>
                  <a:buChar char="•"/>
                </a:pPr>
                <a:r>
                  <a:rPr lang="nl-NL" sz="1867" b="0" dirty="0"/>
                  <a:t>Het massadefect berekenen (m.b.v. gegevens uit BINAS)</a:t>
                </a:r>
              </a:p>
              <a:p>
                <a:pPr marL="457189" indent="-457189" algn="l">
                  <a:buFont typeface="Arial" panose="020B0604020202020204" pitchFamily="34" charset="0"/>
                  <a:buChar char="•"/>
                </a:pPr>
                <a:r>
                  <a:rPr lang="nl-NL" sz="1867" b="0" dirty="0"/>
                  <a:t>Het energiedefect berekenen met de formule</a:t>
                </a:r>
                <a:r>
                  <a:rPr lang="nl-NL" sz="1867" dirty="0"/>
                  <a:t>: </a:t>
                </a:r>
                <a:r>
                  <a:rPr lang="nl-NL" sz="1867" dirty="0">
                    <a:latin typeface="Calibri" panose="020F0502020204030204" pitchFamily="34" charset="0"/>
                    <a:ea typeface="Calibri" panose="020F0502020204030204" pitchFamily="34" charset="0"/>
                    <a:cs typeface="Mangal" panose="02040503050203030202" pitchFamily="18" charset="0"/>
                  </a:rPr>
                  <a:t> </a:t>
                </a:r>
                <a14:m>
                  <m:oMath xmlns:m="http://schemas.openxmlformats.org/officeDocument/2006/math">
                    <m:r>
                      <a:rPr lang="el-GR" sz="1867" b="1" i="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𝜟</m:t>
                    </m:r>
                    <m:r>
                      <a:rPr lang="nl-NL" sz="1867" b="1" i="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𝑬</m:t>
                    </m:r>
                    <m:r>
                      <a:rPr lang="nl-NL" sz="1867" b="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m:t>
                    </m:r>
                    <m:r>
                      <a:rPr lang="el-GR" sz="1867" b="1" i="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𝜟</m:t>
                    </m:r>
                    <m:r>
                      <a:rPr lang="nl-NL" sz="1867" b="1" i="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𝒎</m:t>
                    </m:r>
                    <m:r>
                      <a:rPr lang="nl-NL" sz="1867" b="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m:t>
                    </m:r>
                    <m:sSup>
                      <m:sSupPr>
                        <m:ctrlPr>
                          <a:rPr lang="nl-NL" sz="1867" i="1">
                            <a:solidFill>
                              <a:schemeClr val="accent2"/>
                            </a:solidFill>
                            <a:latin typeface="Cambria Math" panose="02040503050406030204" pitchFamily="18" charset="0"/>
                          </a:rPr>
                        </m:ctrlPr>
                      </m:sSupPr>
                      <m:e>
                        <m:r>
                          <a:rPr lang="nl-NL" sz="1867" b="1" i="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𝒄</m:t>
                        </m:r>
                      </m:e>
                      <m:sup>
                        <m:r>
                          <a:rPr lang="nl-NL" sz="1867" b="1" i="1" smtClean="0">
                            <a:solidFill>
                              <a:schemeClr val="accent2"/>
                            </a:solidFill>
                            <a:latin typeface="Cambria Math" panose="02040503050406030204" pitchFamily="18" charset="0"/>
                            <a:ea typeface="Calibri" panose="020F0502020204030204" pitchFamily="34" charset="0"/>
                            <a:cs typeface="Mangal" panose="02040503050203030202" pitchFamily="18" charset="0"/>
                          </a:rPr>
                          <m:t>𝟐</m:t>
                        </m:r>
                      </m:sup>
                    </m:sSup>
                  </m:oMath>
                </a14:m>
                <a:endParaRPr lang="nl-NL" sz="1867" dirty="0"/>
              </a:p>
              <a:p>
                <a:pPr marL="457189" indent="-457189" algn="l">
                  <a:buFont typeface="Arial" panose="020B0604020202020204" pitchFamily="34" charset="0"/>
                  <a:buChar char="•"/>
                </a:pPr>
                <a:r>
                  <a:rPr lang="nl-NL" sz="1867" b="0" dirty="0"/>
                  <a:t>De eenheden u, MeV en Joule omrekenen</a:t>
                </a:r>
              </a:p>
              <a:p>
                <a:pPr marL="457189" indent="-457189" algn="l">
                  <a:buFont typeface="Arial" panose="020B0604020202020204" pitchFamily="34" charset="0"/>
                  <a:buChar char="•"/>
                </a:pPr>
                <a:r>
                  <a:rPr lang="nl-NL" sz="1867" b="0" dirty="0"/>
                  <a:t>Begrippen ‘subkritisch’, ‘kritisch’ en ‘superkritisch’ uitleggen</a:t>
                </a:r>
              </a:p>
            </p:txBody>
          </p:sp>
        </mc:Choice>
        <mc:Fallback xmlns="">
          <p:sp>
            <p:nvSpPr>
              <p:cNvPr id="4" name="Tijdelijke aanduiding voor tekst 3">
                <a:extLst>
                  <a:ext uri="{FF2B5EF4-FFF2-40B4-BE49-F238E27FC236}">
                    <a16:creationId xmlns:a16="http://schemas.microsoft.com/office/drawing/2014/main" id="{706848BB-C933-FE7A-A12F-DF2A26006082}"/>
                  </a:ext>
                </a:extLst>
              </p:cNvPr>
              <p:cNvSpPr>
                <a:spLocks noGrp="1" noRot="1" noChangeAspect="1" noMove="1" noResize="1" noEditPoints="1" noAdjustHandles="1" noChangeArrowheads="1" noChangeShapeType="1" noTextEdit="1"/>
              </p:cNvSpPr>
              <p:nvPr>
                <p:ph type="body" sz="quarter" idx="4294967295"/>
              </p:nvPr>
            </p:nvSpPr>
            <p:spPr>
              <a:xfrm>
                <a:off x="760729" y="2121310"/>
                <a:ext cx="11087141" cy="3225131"/>
              </a:xfrm>
              <a:blipFill>
                <a:blip r:embed="rId3"/>
                <a:stretch>
                  <a:fillRect l="-660" t="-1134"/>
                </a:stretch>
              </a:blipFill>
            </p:spPr>
            <p:txBody>
              <a:bodyPr/>
              <a:lstStyle/>
              <a:p>
                <a:r>
                  <a:rPr lang="nl-NL">
                    <a:noFill/>
                  </a:rPr>
                  <a:t> </a:t>
                </a:r>
              </a:p>
            </p:txBody>
          </p:sp>
        </mc:Fallback>
      </mc:AlternateContent>
      <p:sp>
        <p:nvSpPr>
          <p:cNvPr id="7" name="Tijdelijke aanduiding voor datum 6">
            <a:extLst>
              <a:ext uri="{FF2B5EF4-FFF2-40B4-BE49-F238E27FC236}">
                <a16:creationId xmlns:a16="http://schemas.microsoft.com/office/drawing/2014/main" id="{4E3D5D36-6B58-189E-9F73-36031314AA62}"/>
              </a:ext>
            </a:extLst>
          </p:cNvPr>
          <p:cNvSpPr>
            <a:spLocks noGrp="1"/>
          </p:cNvSpPr>
          <p:nvPr>
            <p:ph type="dt" sz="half" idx="10"/>
          </p:nvPr>
        </p:nvSpPr>
        <p:spPr/>
        <p:txBody>
          <a:bodyPr/>
          <a:lstStyle/>
          <a:p>
            <a:fld id="{89FDEFC4-3E5E-4DB0-BEBA-010EFF7EACF6}" type="datetime1">
              <a:rPr lang="nl-NL" smtClean="0"/>
              <a:t>4-1-2025</a:t>
            </a:fld>
            <a:endParaRPr lang="nl-NL" dirty="0"/>
          </a:p>
        </p:txBody>
      </p:sp>
      <p:sp>
        <p:nvSpPr>
          <p:cNvPr id="8" name="Tijdelijke aanduiding voor dianummer 7">
            <a:extLst>
              <a:ext uri="{FF2B5EF4-FFF2-40B4-BE49-F238E27FC236}">
                <a16:creationId xmlns:a16="http://schemas.microsoft.com/office/drawing/2014/main" id="{96CD2816-BEF2-EBC6-F9FC-4A4554E6601B}"/>
              </a:ext>
            </a:extLst>
          </p:cNvPr>
          <p:cNvSpPr>
            <a:spLocks noGrp="1"/>
          </p:cNvSpPr>
          <p:nvPr>
            <p:ph type="sldNum" sz="quarter" idx="12"/>
          </p:nvPr>
        </p:nvSpPr>
        <p:spPr/>
        <p:txBody>
          <a:bodyPr/>
          <a:lstStyle/>
          <a:p>
            <a:fld id="{A54F5C66-33D8-4556-8B7A-23AD68C3AE88}" type="slidenum">
              <a:rPr lang="nl-NL" smtClean="0"/>
              <a:t>2</a:t>
            </a:fld>
            <a:endParaRPr lang="nl-NL" dirty="0"/>
          </a:p>
        </p:txBody>
      </p:sp>
      <p:pic>
        <p:nvPicPr>
          <p:cNvPr id="9" name="Afbeelding 8">
            <a:extLst>
              <a:ext uri="{FF2B5EF4-FFF2-40B4-BE49-F238E27FC236}">
                <a16:creationId xmlns:a16="http://schemas.microsoft.com/office/drawing/2014/main" id="{FBC2BB2F-4A4D-B7DB-FA51-C6DB58E321D7}"/>
              </a:ext>
            </a:extLst>
          </p:cNvPr>
          <p:cNvPicPr>
            <a:picLocks noChangeAspect="1"/>
          </p:cNvPicPr>
          <p:nvPr/>
        </p:nvPicPr>
        <p:blipFill>
          <a:blip r:embed="rId4"/>
          <a:stretch>
            <a:fillRect/>
          </a:stretch>
        </p:blipFill>
        <p:spPr>
          <a:xfrm rot="428083">
            <a:off x="8864090" y="3531718"/>
            <a:ext cx="1730551" cy="2453328"/>
          </a:xfrm>
          <a:prstGeom prst="rect">
            <a:avLst/>
          </a:prstGeom>
        </p:spPr>
      </p:pic>
    </p:spTree>
    <p:extLst>
      <p:ext uri="{BB962C8B-B14F-4D97-AF65-F5344CB8AC3E}">
        <p14:creationId xmlns:p14="http://schemas.microsoft.com/office/powerpoint/2010/main" val="18544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E5C6067-8052-C221-283E-D100D2639B94}"/>
              </a:ext>
            </a:extLst>
          </p:cNvPr>
          <p:cNvSpPr>
            <a:spLocks noGrp="1"/>
          </p:cNvSpPr>
          <p:nvPr>
            <p:ph type="title"/>
          </p:nvPr>
        </p:nvSpPr>
        <p:spPr>
          <a:xfrm>
            <a:off x="499200" y="305824"/>
            <a:ext cx="8628062" cy="1600200"/>
          </a:xfrm>
        </p:spPr>
        <p:txBody>
          <a:bodyPr/>
          <a:lstStyle/>
          <a:p>
            <a:r>
              <a:rPr lang="en-US" dirty="0"/>
              <a:t>Kernsplijting</a:t>
            </a:r>
            <a:br>
              <a:rPr lang="en-US" dirty="0"/>
            </a:br>
            <a:endParaRPr lang="nl-NL" dirty="0"/>
          </a:p>
        </p:txBody>
      </p:sp>
      <p:cxnSp>
        <p:nvCxnSpPr>
          <p:cNvPr id="12" name="Straight Arrow Connector 11"/>
          <p:cNvCxnSpPr/>
          <p:nvPr/>
        </p:nvCxnSpPr>
        <p:spPr>
          <a:xfrm>
            <a:off x="10691777" y="3620269"/>
            <a:ext cx="403811" cy="0"/>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9" name="Oval 18"/>
          <p:cNvSpPr/>
          <p:nvPr/>
        </p:nvSpPr>
        <p:spPr>
          <a:xfrm>
            <a:off x="115200" y="6167555"/>
            <a:ext cx="384000" cy="92329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1100611"/>
            <a:endParaRPr lang="en-GB" sz="4267">
              <a:solidFill>
                <a:srgbClr val="FFFFFF"/>
              </a:solidFill>
              <a:latin typeface="Arial"/>
              <a:cs typeface="Arial"/>
              <a:sym typeface="Arial Medium"/>
            </a:endParaRP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BBA9C308-5B41-B473-DF06-221005BC8CBA}"/>
                  </a:ext>
                </a:extLst>
              </p:cNvPr>
              <p:cNvSpPr txBox="1">
                <a:spLocks/>
              </p:cNvSpPr>
              <p:nvPr/>
            </p:nvSpPr>
            <p:spPr>
              <a:xfrm>
                <a:off x="556913" y="2491280"/>
                <a:ext cx="7873935" cy="4524871"/>
              </a:xfrm>
              <a:prstGeom prst="rect">
                <a:avLst/>
              </a:prstGeom>
            </p:spPr>
            <p:txBody>
              <a:bodyPr vert="horz" lIns="0" tIns="0" rIns="0" bIns="0" rtlCol="0">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algn="l"/>
                <a:r>
                  <a:rPr lang="nl-NL" sz="2000" b="0" dirty="0"/>
                  <a:t>Als neutronen bij kernsplijting gemiddeld </a:t>
                </a:r>
                <a:r>
                  <a:rPr lang="nl-NL" sz="2000" dirty="0"/>
                  <a:t>één </a:t>
                </a:r>
                <a:r>
                  <a:rPr lang="nl-NL" sz="2000" b="0" dirty="0"/>
                  <a:t>nieuwe splijting van </a:t>
                </a:r>
                <a14:m>
                  <m:oMath xmlns:m="http://schemas.openxmlformats.org/officeDocument/2006/math">
                    <m:sPre>
                      <m:sPrePr>
                        <m:ctrlPr>
                          <a:rPr lang="nl-NL" sz="2000" b="0" i="1">
                            <a:latin typeface="Cambria Math" panose="02040503050406030204" pitchFamily="18" charset="0"/>
                          </a:rPr>
                        </m:ctrlPr>
                      </m:sPrePr>
                      <m:sub>
                        <m:r>
                          <a:rPr lang="nl-NL" sz="2000" b="0" i="1">
                            <a:latin typeface="Cambria Math" panose="02040503050406030204" pitchFamily="18" charset="0"/>
                          </a:rPr>
                          <m:t>92</m:t>
                        </m:r>
                      </m:sub>
                      <m:sup>
                        <m:r>
                          <a:rPr lang="nl-NL" sz="2000" b="0" i="1">
                            <a:latin typeface="Cambria Math" panose="02040503050406030204" pitchFamily="18" charset="0"/>
                          </a:rPr>
                          <m:t>235</m:t>
                        </m:r>
                      </m:sup>
                      <m:e>
                        <m:r>
                          <a:rPr lang="nl-NL" sz="2000" b="0" i="1">
                            <a:latin typeface="Cambria Math" panose="02040503050406030204" pitchFamily="18" charset="0"/>
                          </a:rPr>
                          <m:t>𝑈</m:t>
                        </m:r>
                      </m:e>
                    </m:sPre>
                  </m:oMath>
                </a14:m>
                <a:r>
                  <a:rPr lang="nl-NL" sz="2000" b="0" dirty="0"/>
                  <a:t>-atoom veroorzaken </a:t>
                </a:r>
                <a:r>
                  <a:rPr lang="nl-NL" sz="2000" b="0" dirty="0">
                    <a:sym typeface="Wingdings" panose="05000000000000000000" pitchFamily="2" charset="2"/>
                  </a:rPr>
                  <a:t> </a:t>
                </a:r>
                <a:r>
                  <a:rPr lang="nl-NL" sz="2000" dirty="0"/>
                  <a:t>stabiele kettingreactie</a:t>
                </a:r>
              </a:p>
              <a:p>
                <a:pPr algn="l"/>
                <a:endParaRPr lang="nl-NL" sz="2000" b="0" dirty="0"/>
              </a:p>
              <a:p>
                <a:pPr algn="l"/>
                <a:r>
                  <a:rPr lang="nl-NL" sz="2000" b="0" dirty="0"/>
                  <a:t>Stabiele kernsplijting </a:t>
                </a:r>
                <a:r>
                  <a:rPr lang="nl-NL" sz="2000" b="0" dirty="0">
                    <a:sym typeface="Wingdings" panose="05000000000000000000" pitchFamily="2" charset="2"/>
                  </a:rPr>
                  <a:t> </a:t>
                </a:r>
                <a:r>
                  <a:rPr lang="nl-NL" sz="2000" b="0" dirty="0"/>
                  <a:t>continu energie vrij</a:t>
                </a:r>
              </a:p>
              <a:p>
                <a:pPr marL="380990" indent="-380990" algn="l">
                  <a:buFont typeface="Arial" panose="020B0604020202020204" pitchFamily="34" charset="0"/>
                  <a:buChar char="•"/>
                </a:pPr>
                <a:r>
                  <a:rPr lang="nl-NL" sz="2000" b="0" dirty="0"/>
                  <a:t>gemiddeld </a:t>
                </a:r>
                <a14:m>
                  <m:oMath xmlns:m="http://schemas.openxmlformats.org/officeDocument/2006/math">
                    <m:r>
                      <a:rPr lang="nl-NL" sz="2000" b="1" i="0" dirty="0" smtClean="0">
                        <a:solidFill>
                          <a:schemeClr val="accent2"/>
                        </a:solidFill>
                        <a:latin typeface="Cambria Math" panose="02040503050406030204" pitchFamily="18" charset="0"/>
                      </a:rPr>
                      <m:t>𝟐𝟎𝟎</m:t>
                    </m:r>
                    <m:r>
                      <a:rPr lang="nl-NL" sz="2000" b="1" i="0" dirty="0" smtClean="0">
                        <a:solidFill>
                          <a:schemeClr val="accent2"/>
                        </a:solidFill>
                        <a:latin typeface="Cambria Math" panose="02040503050406030204" pitchFamily="18" charset="0"/>
                      </a:rPr>
                      <m:t> </m:t>
                    </m:r>
                    <m:r>
                      <a:rPr lang="nl-NL" sz="2000" b="1" i="0">
                        <a:solidFill>
                          <a:schemeClr val="accent2"/>
                        </a:solidFill>
                        <a:latin typeface="Cambria Math" panose="02040503050406030204" pitchFamily="18" charset="0"/>
                      </a:rPr>
                      <m:t>𝐌𝐞𝐕</m:t>
                    </m:r>
                  </m:oMath>
                </a14:m>
                <a:r>
                  <a:rPr lang="nl-NL" sz="2000" dirty="0">
                    <a:solidFill>
                      <a:schemeClr val="accent2"/>
                    </a:solidFill>
                  </a:rPr>
                  <a:t> </a:t>
                </a:r>
                <a:r>
                  <a:rPr lang="nl-NL" sz="2000" b="0" dirty="0"/>
                  <a:t>per splijting </a:t>
                </a:r>
              </a:p>
              <a:p>
                <a:pPr algn="l"/>
                <a:endParaRPr lang="nl-NL" sz="2000" b="0" dirty="0"/>
              </a:p>
              <a:p>
                <a:pPr algn="l"/>
                <a:endParaRPr lang="nl-NL" sz="2133" b="0" dirty="0"/>
              </a:p>
              <a:p>
                <a:pPr algn="l"/>
                <a:r>
                  <a:rPr lang="nl-NL" sz="2000" b="0" dirty="0"/>
                  <a:t>Deze energie is gelijk aan het verschil in massa van het </a:t>
                </a:r>
                <a14:m>
                  <m:oMath xmlns:m="http://schemas.openxmlformats.org/officeDocument/2006/math">
                    <m:sPre>
                      <m:sPrePr>
                        <m:ctrlPr>
                          <a:rPr lang="nl-NL" sz="2000" b="0" i="1">
                            <a:latin typeface="Cambria Math" panose="02040503050406030204" pitchFamily="18" charset="0"/>
                          </a:rPr>
                        </m:ctrlPr>
                      </m:sPrePr>
                      <m:sub>
                        <m:r>
                          <a:rPr lang="nl-NL" sz="2000" b="0" i="1">
                            <a:latin typeface="Cambria Math" panose="02040503050406030204" pitchFamily="18" charset="0"/>
                          </a:rPr>
                          <m:t>92</m:t>
                        </m:r>
                      </m:sub>
                      <m:sup>
                        <m:r>
                          <a:rPr lang="nl-NL" sz="2000" b="0" i="1">
                            <a:latin typeface="Cambria Math" panose="02040503050406030204" pitchFamily="18" charset="0"/>
                          </a:rPr>
                          <m:t>235</m:t>
                        </m:r>
                      </m:sup>
                      <m:e>
                        <m:r>
                          <a:rPr lang="nl-NL" sz="2000" b="0" i="1">
                            <a:latin typeface="Cambria Math" panose="02040503050406030204" pitchFamily="18" charset="0"/>
                          </a:rPr>
                          <m:t>𝑈</m:t>
                        </m:r>
                      </m:e>
                    </m:sPre>
                  </m:oMath>
                </a14:m>
                <a:r>
                  <a:rPr lang="nl-NL" sz="2000" b="0" dirty="0"/>
                  <a:t>-atoom en de som van de massa’s van de splijtingsproducten</a:t>
                </a:r>
              </a:p>
              <a:p>
                <a:pPr algn="l"/>
                <a:r>
                  <a:rPr lang="nl-NL" sz="2000" b="0" dirty="0">
                    <a:sym typeface="Wingdings" panose="05000000000000000000" pitchFamily="2" charset="2"/>
                  </a:rPr>
                  <a:t> </a:t>
                </a:r>
                <a:r>
                  <a:rPr lang="nl-NL" sz="2000" dirty="0"/>
                  <a:t>massadefect</a:t>
                </a:r>
              </a:p>
              <a:p>
                <a:pPr algn="l"/>
                <a:endParaRPr lang="nl-NL" sz="2000" b="0" dirty="0"/>
              </a:p>
            </p:txBody>
          </p:sp>
        </mc:Choice>
        <mc:Fallback xmlns="">
          <p:sp>
            <p:nvSpPr>
              <p:cNvPr id="9" name="Text Placeholder 4">
                <a:extLst>
                  <a:ext uri="{FF2B5EF4-FFF2-40B4-BE49-F238E27FC236}">
                    <a16:creationId xmlns:a16="http://schemas.microsoft.com/office/drawing/2014/main" id="{BBA9C308-5B41-B473-DF06-221005BC8CBA}"/>
                  </a:ext>
                </a:extLst>
              </p:cNvPr>
              <p:cNvSpPr txBox="1">
                <a:spLocks noRot="1" noChangeAspect="1" noMove="1" noResize="1" noEditPoints="1" noAdjustHandles="1" noChangeArrowheads="1" noChangeShapeType="1" noTextEdit="1"/>
              </p:cNvSpPr>
              <p:nvPr/>
            </p:nvSpPr>
            <p:spPr>
              <a:xfrm>
                <a:off x="556913" y="2491280"/>
                <a:ext cx="7873935" cy="4524871"/>
              </a:xfrm>
              <a:prstGeom prst="rect">
                <a:avLst/>
              </a:prstGeom>
              <a:blipFill>
                <a:blip r:embed="rId3"/>
                <a:stretch>
                  <a:fillRect l="-1935" t="-1617"/>
                </a:stretch>
              </a:blipFill>
            </p:spPr>
            <p:txBody>
              <a:bodyPr/>
              <a:lstStyle/>
              <a:p>
                <a:r>
                  <a:rPr lang="nl-NL">
                    <a:noFill/>
                  </a:rPr>
                  <a:t> </a:t>
                </a:r>
              </a:p>
            </p:txBody>
          </p:sp>
        </mc:Fallback>
      </mc:AlternateContent>
      <p:pic>
        <p:nvPicPr>
          <p:cNvPr id="6" name="Graphic 5">
            <a:extLst>
              <a:ext uri="{FF2B5EF4-FFF2-40B4-BE49-F238E27FC236}">
                <a16:creationId xmlns:a16="http://schemas.microsoft.com/office/drawing/2014/main" id="{8C139F1F-44E6-D28E-08E7-5D0ADE432F43}"/>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6547"/>
          <a:stretch/>
        </p:blipFill>
        <p:spPr>
          <a:xfrm>
            <a:off x="7952903" y="217277"/>
            <a:ext cx="4409075" cy="5823731"/>
          </a:xfrm>
          <a:prstGeom prst="rect">
            <a:avLst/>
          </a:prstGeom>
        </p:spPr>
      </p:pic>
      <p:sp>
        <p:nvSpPr>
          <p:cNvPr id="5" name="Tijdelijke aanduiding voor datum 4">
            <a:extLst>
              <a:ext uri="{FF2B5EF4-FFF2-40B4-BE49-F238E27FC236}">
                <a16:creationId xmlns:a16="http://schemas.microsoft.com/office/drawing/2014/main" id="{D0CD73A0-1670-9A82-16A6-CC85C4265ED9}"/>
              </a:ext>
            </a:extLst>
          </p:cNvPr>
          <p:cNvSpPr>
            <a:spLocks noGrp="1"/>
          </p:cNvSpPr>
          <p:nvPr>
            <p:ph type="dt" sz="half" idx="10"/>
          </p:nvPr>
        </p:nvSpPr>
        <p:spPr/>
        <p:txBody>
          <a:bodyPr/>
          <a:lstStyle/>
          <a:p>
            <a:fld id="{0C6EE470-CB4D-42C9-ABA2-BF1CFCF759D9}" type="datetime1">
              <a:rPr lang="nl-NL" smtClean="0"/>
              <a:t>4-1-2025</a:t>
            </a:fld>
            <a:endParaRPr lang="nl-NL" dirty="0"/>
          </a:p>
        </p:txBody>
      </p:sp>
      <p:sp>
        <p:nvSpPr>
          <p:cNvPr id="8" name="Tijdelijke aanduiding voor dianummer 7">
            <a:extLst>
              <a:ext uri="{FF2B5EF4-FFF2-40B4-BE49-F238E27FC236}">
                <a16:creationId xmlns:a16="http://schemas.microsoft.com/office/drawing/2014/main" id="{5143094C-6E31-D0AC-DB4F-7DAB88D81736}"/>
              </a:ext>
            </a:extLst>
          </p:cNvPr>
          <p:cNvSpPr>
            <a:spLocks noGrp="1"/>
          </p:cNvSpPr>
          <p:nvPr>
            <p:ph type="sldNum" sz="quarter" idx="12"/>
          </p:nvPr>
        </p:nvSpPr>
        <p:spPr/>
        <p:txBody>
          <a:bodyPr/>
          <a:lstStyle/>
          <a:p>
            <a:fld id="{A54F5C66-33D8-4556-8B7A-23AD68C3AE88}" type="slidenum">
              <a:rPr lang="nl-NL" smtClean="0"/>
              <a:t>3</a:t>
            </a:fld>
            <a:endParaRPr lang="nl-NL" dirty="0"/>
          </a:p>
        </p:txBody>
      </p:sp>
    </p:spTree>
    <p:extLst>
      <p:ext uri="{BB962C8B-B14F-4D97-AF65-F5344CB8AC3E}">
        <p14:creationId xmlns:p14="http://schemas.microsoft.com/office/powerpoint/2010/main" val="8274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F98D41-52D1-1CBA-7A2F-554B769C4E37}"/>
              </a:ext>
            </a:extLst>
          </p:cNvPr>
          <p:cNvSpPr>
            <a:spLocks noGrp="1"/>
          </p:cNvSpPr>
          <p:nvPr>
            <p:ph type="title"/>
          </p:nvPr>
        </p:nvSpPr>
        <p:spPr>
          <a:xfrm>
            <a:off x="450167" y="347472"/>
            <a:ext cx="8628062" cy="1115568"/>
          </a:xfrm>
        </p:spPr>
        <p:txBody>
          <a:bodyPr/>
          <a:lstStyle/>
          <a:p>
            <a:r>
              <a:rPr lang="nl-NL" dirty="0"/>
              <a:t>Massadefect</a:t>
            </a:r>
            <a:br>
              <a:rPr lang="nl-NL" dirty="0"/>
            </a:br>
            <a:endParaRPr lang="nl-NL" dirty="0"/>
          </a:p>
        </p:txBody>
      </p:sp>
      <mc:AlternateContent xmlns:mc="http://schemas.openxmlformats.org/markup-compatibility/2006" xmlns:a14="http://schemas.microsoft.com/office/drawing/2010/main">
        <mc:Choice Requires="a14">
          <p:sp>
            <p:nvSpPr>
              <p:cNvPr id="9" name="Text Placeholder 3"/>
              <p:cNvSpPr>
                <a:spLocks noGrp="1"/>
              </p:cNvSpPr>
              <p:nvPr>
                <p:ph type="body" sz="quarter" idx="4294967295"/>
              </p:nvPr>
            </p:nvSpPr>
            <p:spPr>
              <a:xfrm>
                <a:off x="450167" y="1635125"/>
                <a:ext cx="9263746" cy="4532313"/>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algn="l"/>
                <a:r>
                  <a:rPr lang="nl-NL" sz="2000" b="0" dirty="0"/>
                  <a:t>De massa van de radioactieve kern is groter dan de opgetelde massa van de vervalproducten</a:t>
                </a:r>
              </a:p>
              <a:p>
                <a:pPr algn="l"/>
                <a:endParaRPr lang="nl-NL" sz="2000" b="0" dirty="0"/>
              </a:p>
              <a:p>
                <a:pPr algn="l"/>
                <a:r>
                  <a:rPr lang="nl-NL" sz="2000" b="0" dirty="0"/>
                  <a:t>Door de vervalreactie is massa omgezet in energie!</a:t>
                </a:r>
              </a:p>
              <a:p>
                <a:pPr algn="l"/>
                <a:endParaRPr lang="nl-NL" sz="2000" b="0" dirty="0"/>
              </a:p>
              <a:p>
                <a:pPr algn="l"/>
                <a:r>
                  <a:rPr lang="nl-NL" sz="2000" b="0" dirty="0"/>
                  <a:t>Dit kan je berekenen met de formule van Einstein:</a:t>
                </a:r>
              </a:p>
              <a:p>
                <a:pPr algn="l"/>
                <a:endParaRPr lang="nl-NL" sz="2000" b="0" dirty="0"/>
              </a:p>
              <a:p>
                <a:pPr algn="l"/>
                <a:r>
                  <a:rPr lang="nl-NL" sz="2000" b="0" dirty="0"/>
                  <a:t>		</a:t>
                </a:r>
                <a:r>
                  <a:rPr lang="nl-NL" sz="2800" dirty="0">
                    <a:solidFill>
                      <a:schemeClr val="accent2"/>
                    </a:solidFill>
                  </a:rPr>
                  <a:t>	 </a:t>
                </a:r>
                <a14:m>
                  <m:oMath xmlns:m="http://schemas.openxmlformats.org/officeDocument/2006/math">
                    <m:r>
                      <a:rPr lang="el-GR" sz="2800" b="1" i="1">
                        <a:solidFill>
                          <a:schemeClr val="accent2"/>
                        </a:solidFill>
                        <a:latin typeface="Cambria Math" panose="02040503050406030204" pitchFamily="18" charset="0"/>
                      </a:rPr>
                      <m:t>𝜟</m:t>
                    </m:r>
                    <m:r>
                      <a:rPr lang="nl-NL" sz="2800" b="1" i="1">
                        <a:solidFill>
                          <a:schemeClr val="accent2"/>
                        </a:solidFill>
                        <a:latin typeface="Cambria Math" panose="02040503050406030204" pitchFamily="18" charset="0"/>
                      </a:rPr>
                      <m:t>𝑬</m:t>
                    </m:r>
                    <m:r>
                      <a:rPr lang="nl-NL" sz="2800" b="1" i="1">
                        <a:solidFill>
                          <a:schemeClr val="accent2"/>
                        </a:solidFill>
                        <a:latin typeface="Cambria Math" panose="02040503050406030204" pitchFamily="18" charset="0"/>
                      </a:rPr>
                      <m:t>=</m:t>
                    </m:r>
                    <m:r>
                      <a:rPr lang="el-GR" sz="2800" b="1" i="1">
                        <a:solidFill>
                          <a:schemeClr val="accent2"/>
                        </a:solidFill>
                        <a:latin typeface="Cambria Math" panose="02040503050406030204" pitchFamily="18" charset="0"/>
                      </a:rPr>
                      <m:t>𝜟</m:t>
                    </m:r>
                    <m:r>
                      <a:rPr lang="nl-NL" sz="2800" b="1" i="1">
                        <a:solidFill>
                          <a:schemeClr val="accent2"/>
                        </a:solidFill>
                        <a:latin typeface="Cambria Math" panose="02040503050406030204" pitchFamily="18" charset="0"/>
                      </a:rPr>
                      <m:t>𝒎</m:t>
                    </m:r>
                    <m:r>
                      <a:rPr lang="nl-NL" sz="2800" b="1" i="1" smtClean="0">
                        <a:solidFill>
                          <a:schemeClr val="accent2"/>
                        </a:solidFill>
                        <a:latin typeface="Cambria Math" panose="02040503050406030204" pitchFamily="18" charset="0"/>
                      </a:rPr>
                      <m:t>·</m:t>
                    </m:r>
                    <m:sSup>
                      <m:sSupPr>
                        <m:ctrlPr>
                          <a:rPr lang="nl-NL" sz="2800" i="1">
                            <a:solidFill>
                              <a:schemeClr val="accent2"/>
                            </a:solidFill>
                            <a:latin typeface="Cambria Math" panose="02040503050406030204" pitchFamily="18" charset="0"/>
                          </a:rPr>
                        </m:ctrlPr>
                      </m:sSupPr>
                      <m:e>
                        <m:r>
                          <a:rPr lang="nl-NL" sz="2800" b="1" i="1">
                            <a:solidFill>
                              <a:schemeClr val="accent2"/>
                            </a:solidFill>
                            <a:latin typeface="Cambria Math" panose="02040503050406030204" pitchFamily="18" charset="0"/>
                          </a:rPr>
                          <m:t>𝒄</m:t>
                        </m:r>
                      </m:e>
                      <m:sup>
                        <m:r>
                          <a:rPr lang="nl-NL" sz="2800" b="1" i="1">
                            <a:solidFill>
                              <a:schemeClr val="accent2"/>
                            </a:solidFill>
                            <a:latin typeface="Cambria Math" panose="02040503050406030204" pitchFamily="18" charset="0"/>
                          </a:rPr>
                          <m:t>𝟐</m:t>
                        </m:r>
                      </m:sup>
                    </m:sSup>
                  </m:oMath>
                </a14:m>
                <a:endParaRPr lang="en-GB" sz="2800" dirty="0"/>
              </a:p>
              <a:p>
                <a:pPr algn="l"/>
                <a:endParaRPr lang="en-GB" b="0" dirty="0"/>
              </a:p>
              <a:p>
                <a:pPr algn="l"/>
                <a:r>
                  <a:rPr lang="en-GB" sz="1600" b="0" i="1" dirty="0"/>
                  <a:t>∆E 	= Energieverschil 	[J]</a:t>
                </a:r>
              </a:p>
              <a:p>
                <a:pPr algn="l"/>
                <a:r>
                  <a:rPr lang="en-GB" sz="1600" b="0" i="1" dirty="0"/>
                  <a:t>∆m 	= Massaverschil 	[kg]</a:t>
                </a:r>
              </a:p>
              <a:p>
                <a:pPr algn="l"/>
                <a:r>
                  <a:rPr lang="en-GB" sz="1600" b="0" i="1" dirty="0"/>
                  <a:t>c 	= Lichtsnelheid 	[m/s]</a:t>
                </a:r>
              </a:p>
              <a:p>
                <a:pPr algn="l"/>
                <a:endParaRPr lang="en-GB" sz="2000" b="0" dirty="0"/>
              </a:p>
            </p:txBody>
          </p:sp>
        </mc:Choice>
        <mc:Fallback xmlns="">
          <p:sp>
            <p:nvSpPr>
              <p:cNvPr id="9" name="Text Placeholder 3"/>
              <p:cNvSpPr>
                <a:spLocks noGrp="1" noRot="1" noChangeAspect="1" noMove="1" noResize="1" noEditPoints="1" noAdjustHandles="1" noChangeArrowheads="1" noChangeShapeType="1" noTextEdit="1"/>
              </p:cNvSpPr>
              <p:nvPr>
                <p:ph type="body" sz="quarter" idx="4294967295"/>
              </p:nvPr>
            </p:nvSpPr>
            <p:spPr>
              <a:xfrm>
                <a:off x="450167" y="1635125"/>
                <a:ext cx="9263746" cy="4532313"/>
              </a:xfrm>
              <a:blipFill>
                <a:blip r:embed="rId3"/>
                <a:stretch>
                  <a:fillRect l="-724" t="-538"/>
                </a:stretch>
              </a:blipFill>
            </p:spPr>
            <p:txBody>
              <a:bodyPr/>
              <a:lstStyle/>
              <a:p>
                <a:r>
                  <a:rPr lang="nl-NL">
                    <a:noFill/>
                  </a:rPr>
                  <a:t> </a:t>
                </a:r>
              </a:p>
            </p:txBody>
          </p:sp>
        </mc:Fallback>
      </mc:AlternateContent>
      <p:sp>
        <p:nvSpPr>
          <p:cNvPr id="15" name="Oval 14"/>
          <p:cNvSpPr/>
          <p:nvPr/>
        </p:nvSpPr>
        <p:spPr>
          <a:xfrm>
            <a:off x="206327" y="6167556"/>
            <a:ext cx="243840" cy="92329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1100611"/>
            <a:endParaRPr lang="en-GB" sz="4267">
              <a:solidFill>
                <a:srgbClr val="FFFFFF"/>
              </a:solidFill>
              <a:latin typeface="Arial"/>
              <a:cs typeface="Arial"/>
              <a:sym typeface="Arial Medium"/>
            </a:endParaRPr>
          </a:p>
        </p:txBody>
      </p:sp>
      <p:pic>
        <p:nvPicPr>
          <p:cNvPr id="5" name="Picture 4"/>
          <p:cNvPicPr>
            <a:picLocks noChangeAspect="1"/>
          </p:cNvPicPr>
          <p:nvPr/>
        </p:nvPicPr>
        <p:blipFill>
          <a:blip r:embed="rId4"/>
          <a:stretch>
            <a:fillRect/>
          </a:stretch>
        </p:blipFill>
        <p:spPr>
          <a:xfrm>
            <a:off x="8082455" y="3698956"/>
            <a:ext cx="3653223" cy="2468601"/>
          </a:xfrm>
          <a:prstGeom prst="rect">
            <a:avLst/>
          </a:prstGeom>
        </p:spPr>
      </p:pic>
    </p:spTree>
    <p:extLst>
      <p:ext uri="{BB962C8B-B14F-4D97-AF65-F5344CB8AC3E}">
        <p14:creationId xmlns:p14="http://schemas.microsoft.com/office/powerpoint/2010/main" val="36907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2619AE3-3AAD-07AA-7C98-E7678924EA27}"/>
              </a:ext>
            </a:extLst>
          </p:cNvPr>
          <p:cNvSpPr>
            <a:spLocks noGrp="1"/>
          </p:cNvSpPr>
          <p:nvPr>
            <p:ph type="title"/>
          </p:nvPr>
        </p:nvSpPr>
        <p:spPr>
          <a:xfrm>
            <a:off x="257126" y="298124"/>
            <a:ext cx="8628062" cy="1142630"/>
          </a:xfrm>
        </p:spPr>
        <p:txBody>
          <a:bodyPr/>
          <a:lstStyle/>
          <a:p>
            <a:r>
              <a:rPr lang="nl-NL" sz="3200" dirty="0"/>
              <a:t>Voorbeeld: massadefect</a:t>
            </a:r>
            <a:br>
              <a:rPr lang="nl-NL" sz="3200" dirty="0"/>
            </a:br>
            <a:endParaRPr lang="nl-NL" dirty="0"/>
          </a:p>
        </p:txBody>
      </p:sp>
      <mc:AlternateContent xmlns:mc="http://schemas.openxmlformats.org/markup-compatibility/2006" xmlns:a14="http://schemas.microsoft.com/office/drawing/2010/main">
        <mc:Choice Requires="a14">
          <p:sp>
            <p:nvSpPr>
              <p:cNvPr id="2" name="Tijdelijke aanduiding voor tekst 1">
                <a:extLst>
                  <a:ext uri="{FF2B5EF4-FFF2-40B4-BE49-F238E27FC236}">
                    <a16:creationId xmlns:a16="http://schemas.microsoft.com/office/drawing/2014/main" id="{A3CE2057-B34D-3397-B3F4-1CC27F653493}"/>
                  </a:ext>
                </a:extLst>
              </p:cNvPr>
              <p:cNvSpPr>
                <a:spLocks noGrp="1"/>
              </p:cNvSpPr>
              <p:nvPr>
                <p:ph type="body" sz="half" idx="2"/>
              </p:nvPr>
            </p:nvSpPr>
            <p:spPr>
              <a:xfrm>
                <a:off x="-437105" y="1107271"/>
                <a:ext cx="10856278" cy="3811588"/>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r>
                  <a:rPr lang="nl-NL" sz="2667" b="0" dirty="0">
                    <a:solidFill>
                      <a:schemeClr val="tx2"/>
                    </a:solidFill>
                  </a:rPr>
                  <a:t>Bereken </a:t>
                </a:r>
                <a14:m>
                  <m:oMath xmlns:m="http://schemas.openxmlformats.org/officeDocument/2006/math">
                    <m:r>
                      <a:rPr lang="el-GR" sz="2667" b="0" i="1" smtClean="0">
                        <a:solidFill>
                          <a:schemeClr val="tx2"/>
                        </a:solidFill>
                        <a:latin typeface="Cambria Math" panose="02040503050406030204" pitchFamily="18" charset="0"/>
                      </a:rPr>
                      <m:t>𝛥</m:t>
                    </m:r>
                    <m:r>
                      <a:rPr lang="nl-NL" sz="2667" b="0" i="1">
                        <a:solidFill>
                          <a:schemeClr val="tx2"/>
                        </a:solidFill>
                        <a:latin typeface="Cambria Math" panose="02040503050406030204" pitchFamily="18" charset="0"/>
                      </a:rPr>
                      <m:t>𝐸</m:t>
                    </m:r>
                    <m:r>
                      <a:rPr lang="nl-NL" sz="2667" b="0" i="0" smtClean="0">
                        <a:solidFill>
                          <a:schemeClr val="tx2"/>
                        </a:solidFill>
                        <a:latin typeface="Cambria Math" panose="02040503050406030204" pitchFamily="18" charset="0"/>
                      </a:rPr>
                      <m:t> (</m:t>
                    </m:r>
                    <m:r>
                      <m:rPr>
                        <m:sty m:val="p"/>
                      </m:rPr>
                      <a:rPr lang="nl-NL" sz="2667" b="0" i="0" smtClean="0">
                        <a:solidFill>
                          <a:schemeClr val="tx2"/>
                        </a:solidFill>
                        <a:latin typeface="Cambria Math" panose="02040503050406030204" pitchFamily="18" charset="0"/>
                      </a:rPr>
                      <m:t>in</m:t>
                    </m:r>
                    <m:r>
                      <a:rPr lang="nl-NL" sz="2667" b="0" i="0" smtClean="0">
                        <a:solidFill>
                          <a:schemeClr val="tx2"/>
                        </a:solidFill>
                        <a:latin typeface="Cambria Math" panose="02040503050406030204" pitchFamily="18" charset="0"/>
                      </a:rPr>
                      <m:t> </m:t>
                    </m:r>
                    <m:r>
                      <m:rPr>
                        <m:sty m:val="p"/>
                      </m:rPr>
                      <a:rPr lang="nl-NL" sz="2667" b="0" i="0" smtClean="0">
                        <a:solidFill>
                          <a:schemeClr val="tx2"/>
                        </a:solidFill>
                        <a:latin typeface="Cambria Math" panose="02040503050406030204" pitchFamily="18" charset="0"/>
                      </a:rPr>
                      <m:t>MeV</m:t>
                    </m:r>
                    <m:r>
                      <a:rPr lang="nl-NL" sz="2667" b="0" i="0" smtClean="0">
                        <a:solidFill>
                          <a:schemeClr val="tx2"/>
                        </a:solidFill>
                        <a:latin typeface="Cambria Math" panose="02040503050406030204" pitchFamily="18" charset="0"/>
                      </a:rPr>
                      <m:t>)</m:t>
                    </m:r>
                  </m:oMath>
                </a14:m>
                <a:r>
                  <a:rPr lang="nl-NL" sz="2667" b="0" dirty="0">
                    <a:solidFill>
                      <a:schemeClr val="tx2"/>
                    </a:solidFill>
                  </a:rPr>
                  <a:t> die vrijkomt bij de volgende kernsplijting:</a:t>
                </a:r>
              </a:p>
              <a:p>
                <a:endParaRPr lang="nl-NL" sz="2400" b="0" dirty="0">
                  <a:solidFill>
                    <a:schemeClr val="tx2"/>
                  </a:solidFill>
                </a:endParaRPr>
              </a:p>
              <a:p>
                <a14:m>
                  <m:oMath xmlns:m="http://schemas.openxmlformats.org/officeDocument/2006/math">
                    <m:sPre>
                      <m:sPrePr>
                        <m:ctrlPr>
                          <a:rPr lang="nl-NL" sz="3200" i="1">
                            <a:solidFill>
                              <a:srgbClr val="0C419A"/>
                            </a:solidFill>
                            <a:latin typeface="Cambria Math" panose="02040503050406030204" pitchFamily="18" charset="0"/>
                            <a:sym typeface="Arial"/>
                          </a:rPr>
                        </m:ctrlPr>
                      </m:sPrePr>
                      <m:sub>
                        <m:r>
                          <a:rPr lang="nl-NL" sz="3200" i="1">
                            <a:solidFill>
                              <a:srgbClr val="0C419A"/>
                            </a:solidFill>
                            <a:latin typeface="Cambria Math" panose="02040503050406030204" pitchFamily="18" charset="0"/>
                            <a:sym typeface="Arial"/>
                          </a:rPr>
                          <m:t>92</m:t>
                        </m:r>
                      </m:sub>
                      <m:sup>
                        <m:r>
                          <a:rPr lang="nl-NL" sz="3200" i="1">
                            <a:solidFill>
                              <a:srgbClr val="0C419A"/>
                            </a:solidFill>
                            <a:latin typeface="Cambria Math" panose="02040503050406030204" pitchFamily="18" charset="0"/>
                            <a:sym typeface="Arial"/>
                          </a:rPr>
                          <m:t>235</m:t>
                        </m:r>
                      </m:sup>
                      <m:e>
                        <m:r>
                          <a:rPr lang="nl-NL" sz="3200" i="1">
                            <a:solidFill>
                              <a:srgbClr val="0C419A"/>
                            </a:solidFill>
                            <a:latin typeface="Cambria Math" panose="02040503050406030204" pitchFamily="18" charset="0"/>
                            <a:sym typeface="Arial"/>
                          </a:rPr>
                          <m:t>𝑈</m:t>
                        </m:r>
                      </m:e>
                    </m:sPre>
                    <m:r>
                      <a:rPr lang="nl-NL" sz="3200" i="1">
                        <a:solidFill>
                          <a:srgbClr val="0C419A"/>
                        </a:solidFill>
                        <a:latin typeface="Cambria Math" panose="02040503050406030204" pitchFamily="18" charset="0"/>
                        <a:sym typeface="Arial"/>
                      </a:rPr>
                      <m:t>+</m:t>
                    </m:r>
                    <m:sPre>
                      <m:sPrePr>
                        <m:ctrlPr>
                          <a:rPr lang="nl-NL" sz="3200" i="1">
                            <a:solidFill>
                              <a:srgbClr val="0C419A"/>
                            </a:solidFill>
                            <a:latin typeface="Cambria Math" panose="02040503050406030204" pitchFamily="18" charset="0"/>
                            <a:sym typeface="Arial"/>
                          </a:rPr>
                        </m:ctrlPr>
                      </m:sPrePr>
                      <m:sub>
                        <m:r>
                          <a:rPr lang="nl-NL" sz="3200" i="1">
                            <a:solidFill>
                              <a:srgbClr val="0C419A"/>
                            </a:solidFill>
                            <a:latin typeface="Cambria Math" panose="02040503050406030204" pitchFamily="18" charset="0"/>
                            <a:sym typeface="Arial"/>
                          </a:rPr>
                          <m:t>0</m:t>
                        </m:r>
                      </m:sub>
                      <m:sup>
                        <m:r>
                          <a:rPr lang="nl-NL" sz="3200" i="1">
                            <a:solidFill>
                              <a:srgbClr val="0C419A"/>
                            </a:solidFill>
                            <a:latin typeface="Cambria Math" panose="02040503050406030204" pitchFamily="18" charset="0"/>
                            <a:sym typeface="Arial"/>
                          </a:rPr>
                          <m:t>1</m:t>
                        </m:r>
                      </m:sup>
                      <m:e>
                        <m:r>
                          <a:rPr lang="nl-NL" sz="3200" i="1">
                            <a:solidFill>
                              <a:srgbClr val="0C419A"/>
                            </a:solidFill>
                            <a:latin typeface="Cambria Math" panose="02040503050406030204" pitchFamily="18" charset="0"/>
                            <a:sym typeface="Arial"/>
                          </a:rPr>
                          <m:t>𝑛</m:t>
                        </m:r>
                      </m:e>
                    </m:sPre>
                  </m:oMath>
                </a14:m>
                <a:r>
                  <a:rPr lang="nl-NL" sz="3200" dirty="0">
                    <a:solidFill>
                      <a:srgbClr val="FFFFFF"/>
                    </a:solidFill>
                    <a:sym typeface="Arial Medium"/>
                  </a:rPr>
                  <a:t> </a:t>
                </a:r>
                <a:r>
                  <a:rPr lang="nl-NL" sz="3200" dirty="0">
                    <a:solidFill>
                      <a:schemeClr val="tx2"/>
                    </a:solidFill>
                    <a:sym typeface="Wingdings" panose="05000000000000000000" pitchFamily="2" charset="2"/>
                  </a:rPr>
                  <a:t></a:t>
                </a:r>
                <a:r>
                  <a:rPr lang="nl-NL" sz="3200" dirty="0">
                    <a:solidFill>
                      <a:schemeClr val="tx2"/>
                    </a:solidFill>
                    <a:sym typeface="Arial Medium"/>
                  </a:rPr>
                  <a:t> </a:t>
                </a:r>
                <a14:m>
                  <m:oMath xmlns:m="http://schemas.openxmlformats.org/officeDocument/2006/math">
                    <m:sPre>
                      <m:sPrePr>
                        <m:ctrlPr>
                          <a:rPr lang="nl-NL" sz="2400" i="1">
                            <a:solidFill>
                              <a:srgbClr val="34AA87"/>
                            </a:solidFill>
                            <a:latin typeface="Cambria Math" panose="02040503050406030204" pitchFamily="18" charset="0"/>
                            <a:sym typeface="Arial"/>
                          </a:rPr>
                        </m:ctrlPr>
                      </m:sPrePr>
                      <m:sub>
                        <m:r>
                          <a:rPr lang="nl-NL" sz="2400" i="1">
                            <a:solidFill>
                              <a:srgbClr val="34AA87"/>
                            </a:solidFill>
                            <a:latin typeface="Cambria Math" panose="02040503050406030204" pitchFamily="18" charset="0"/>
                            <a:sym typeface="Arial"/>
                          </a:rPr>
                          <m:t>36</m:t>
                        </m:r>
                      </m:sub>
                      <m:sup>
                        <m:r>
                          <a:rPr lang="nl-NL" sz="2400" i="1">
                            <a:solidFill>
                              <a:srgbClr val="34AA87"/>
                            </a:solidFill>
                            <a:latin typeface="Cambria Math" panose="02040503050406030204" pitchFamily="18" charset="0"/>
                            <a:sym typeface="Arial"/>
                          </a:rPr>
                          <m:t>92</m:t>
                        </m:r>
                      </m:sup>
                      <m:e>
                        <m:r>
                          <a:rPr lang="nl-NL" sz="2400" i="1">
                            <a:solidFill>
                              <a:srgbClr val="34AA87"/>
                            </a:solidFill>
                            <a:latin typeface="Cambria Math" panose="02040503050406030204" pitchFamily="18" charset="0"/>
                            <a:sym typeface="Arial"/>
                          </a:rPr>
                          <m:t>𝐾𝑟</m:t>
                        </m:r>
                      </m:e>
                    </m:sPre>
                    <m:r>
                      <a:rPr lang="nl-NL" sz="2400" i="1">
                        <a:solidFill>
                          <a:srgbClr val="34AA87"/>
                        </a:solidFill>
                        <a:latin typeface="Cambria Math" panose="02040503050406030204" pitchFamily="18" charset="0"/>
                        <a:sym typeface="Arial"/>
                      </a:rPr>
                      <m:t>+</m:t>
                    </m:r>
                    <m:sPre>
                      <m:sPrePr>
                        <m:ctrlPr>
                          <a:rPr lang="nl-NL" sz="2400" i="1">
                            <a:solidFill>
                              <a:srgbClr val="34AA87"/>
                            </a:solidFill>
                            <a:latin typeface="Cambria Math" panose="02040503050406030204" pitchFamily="18" charset="0"/>
                            <a:sym typeface="Arial"/>
                          </a:rPr>
                        </m:ctrlPr>
                      </m:sPrePr>
                      <m:sub>
                        <m:r>
                          <a:rPr lang="nl-NL" sz="2400" i="1">
                            <a:solidFill>
                              <a:srgbClr val="34AA87"/>
                            </a:solidFill>
                            <a:latin typeface="Cambria Math" panose="02040503050406030204" pitchFamily="18" charset="0"/>
                            <a:sym typeface="Arial"/>
                          </a:rPr>
                          <m:t>56</m:t>
                        </m:r>
                      </m:sub>
                      <m:sup>
                        <m:r>
                          <a:rPr lang="nl-NL" sz="2400" i="1">
                            <a:solidFill>
                              <a:srgbClr val="34AA87"/>
                            </a:solidFill>
                            <a:latin typeface="Cambria Math" panose="02040503050406030204" pitchFamily="18" charset="0"/>
                            <a:sym typeface="Arial"/>
                          </a:rPr>
                          <m:t>141</m:t>
                        </m:r>
                      </m:sup>
                      <m:e>
                        <m:r>
                          <a:rPr lang="nl-NL" sz="2400" i="1">
                            <a:solidFill>
                              <a:srgbClr val="34AA87"/>
                            </a:solidFill>
                            <a:latin typeface="Cambria Math" panose="02040503050406030204" pitchFamily="18" charset="0"/>
                            <a:sym typeface="Arial"/>
                          </a:rPr>
                          <m:t>𝐵𝑎</m:t>
                        </m:r>
                      </m:e>
                    </m:sPre>
                    <m:r>
                      <a:rPr lang="nl-NL" sz="2400" i="1">
                        <a:solidFill>
                          <a:srgbClr val="34AA87"/>
                        </a:solidFill>
                        <a:latin typeface="Cambria Math" panose="02040503050406030204" pitchFamily="18" charset="0"/>
                        <a:sym typeface="Arial"/>
                      </a:rPr>
                      <m:t>+3 </m:t>
                    </m:r>
                    <m:sPre>
                      <m:sPrePr>
                        <m:ctrlPr>
                          <a:rPr lang="nl-NL" sz="2400" i="1">
                            <a:solidFill>
                              <a:srgbClr val="34AA87"/>
                            </a:solidFill>
                            <a:latin typeface="Cambria Math" panose="02040503050406030204" pitchFamily="18" charset="0"/>
                            <a:sym typeface="Arial"/>
                          </a:rPr>
                        </m:ctrlPr>
                      </m:sPrePr>
                      <m:sub>
                        <m:r>
                          <a:rPr lang="nl-NL" sz="2400" i="1">
                            <a:solidFill>
                              <a:srgbClr val="34AA87"/>
                            </a:solidFill>
                            <a:latin typeface="Cambria Math" panose="02040503050406030204" pitchFamily="18" charset="0"/>
                            <a:sym typeface="Arial"/>
                          </a:rPr>
                          <m:t>0</m:t>
                        </m:r>
                      </m:sub>
                      <m:sup>
                        <m:r>
                          <a:rPr lang="nl-NL" sz="2400" i="1">
                            <a:solidFill>
                              <a:srgbClr val="34AA87"/>
                            </a:solidFill>
                            <a:latin typeface="Cambria Math" panose="02040503050406030204" pitchFamily="18" charset="0"/>
                            <a:sym typeface="Arial"/>
                          </a:rPr>
                          <m:t>1</m:t>
                        </m:r>
                      </m:sup>
                      <m:e>
                        <m:r>
                          <a:rPr lang="nl-NL" sz="2400" i="1">
                            <a:solidFill>
                              <a:srgbClr val="34AA87"/>
                            </a:solidFill>
                            <a:latin typeface="Cambria Math" panose="02040503050406030204" pitchFamily="18" charset="0"/>
                            <a:sym typeface="Arial"/>
                          </a:rPr>
                          <m:t>𝑛</m:t>
                        </m:r>
                      </m:e>
                    </m:sPre>
                    <m:r>
                      <a:rPr lang="nl-NL" sz="2400" b="1" i="1" smtClean="0">
                        <a:solidFill>
                          <a:schemeClr val="tx2"/>
                        </a:solidFill>
                        <a:latin typeface="Cambria Math" panose="02040503050406030204" pitchFamily="18" charset="0"/>
                        <a:sym typeface="Arial"/>
                      </a:rPr>
                      <m:t>+</m:t>
                    </m:r>
                    <m:r>
                      <a:rPr lang="nl-NL" sz="2400" b="1" i="1" smtClean="0">
                        <a:solidFill>
                          <a:schemeClr val="tx2"/>
                        </a:solidFill>
                        <a:latin typeface="Cambria Math" panose="02040503050406030204" pitchFamily="18" charset="0"/>
                        <a:sym typeface="Arial"/>
                      </a:rPr>
                      <m:t>𝒆𝒏𝒆𝒓𝒈𝒊𝒆</m:t>
                    </m:r>
                  </m:oMath>
                </a14:m>
                <a:r>
                  <a:rPr lang="el-GR" sz="2400" b="0" dirty="0">
                    <a:solidFill>
                      <a:schemeClr val="tx2"/>
                    </a:solidFill>
                  </a:rPr>
                  <a:t> </a:t>
                </a:r>
                <a14:m>
                  <m:oMath xmlns:m="http://schemas.openxmlformats.org/officeDocument/2006/math">
                    <m:r>
                      <a:rPr lang="nl-NL" sz="1600" b="0" i="0" smtClean="0">
                        <a:solidFill>
                          <a:schemeClr val="tx2"/>
                        </a:solidFill>
                        <a:latin typeface="Cambria Math" panose="02040503050406030204" pitchFamily="18" charset="0"/>
                      </a:rPr>
                      <m:t>(=</m:t>
                    </m:r>
                    <m:r>
                      <a:rPr lang="el-GR" sz="1600" b="0" i="1">
                        <a:solidFill>
                          <a:schemeClr val="tx2"/>
                        </a:solidFill>
                        <a:latin typeface="Cambria Math" panose="02040503050406030204" pitchFamily="18" charset="0"/>
                      </a:rPr>
                      <m:t>𝛥</m:t>
                    </m:r>
                    <m:r>
                      <a:rPr lang="nl-NL" sz="1600" b="0" i="1">
                        <a:solidFill>
                          <a:schemeClr val="tx2"/>
                        </a:solidFill>
                        <a:latin typeface="Cambria Math" panose="02040503050406030204" pitchFamily="18" charset="0"/>
                      </a:rPr>
                      <m:t>𝐸</m:t>
                    </m:r>
                    <m:r>
                      <a:rPr lang="nl-NL" sz="1600" b="0" i="0" smtClean="0">
                        <a:solidFill>
                          <a:schemeClr val="tx2"/>
                        </a:solidFill>
                        <a:latin typeface="Cambria Math" panose="02040503050406030204" pitchFamily="18" charset="0"/>
                      </a:rPr>
                      <m:t>)</m:t>
                    </m:r>
                  </m:oMath>
                </a14:m>
                <a:endParaRPr lang="nl-NL" sz="2400" i="1" dirty="0">
                  <a:solidFill>
                    <a:srgbClr val="002060"/>
                  </a:solidFill>
                  <a:sym typeface="Arial"/>
                </a:endParaRPr>
              </a:p>
              <a:p>
                <a:endParaRPr lang="nl-NL" dirty="0"/>
              </a:p>
            </p:txBody>
          </p:sp>
        </mc:Choice>
        <mc:Fallback xmlns="">
          <p:sp>
            <p:nvSpPr>
              <p:cNvPr id="2" name="Tijdelijke aanduiding voor tekst 1">
                <a:extLst>
                  <a:ext uri="{FF2B5EF4-FFF2-40B4-BE49-F238E27FC236}">
                    <a16:creationId xmlns:a16="http://schemas.microsoft.com/office/drawing/2014/main" id="{A3CE2057-B34D-3397-B3F4-1CC27F653493}"/>
                  </a:ext>
                </a:extLst>
              </p:cNvPr>
              <p:cNvSpPr>
                <a:spLocks noGrp="1" noRot="1" noChangeAspect="1" noMove="1" noResize="1" noEditPoints="1" noAdjustHandles="1" noChangeArrowheads="1" noChangeShapeType="1" noTextEdit="1"/>
              </p:cNvSpPr>
              <p:nvPr>
                <p:ph type="body" sz="half" idx="2"/>
              </p:nvPr>
            </p:nvSpPr>
            <p:spPr>
              <a:xfrm>
                <a:off x="-437105" y="1107271"/>
                <a:ext cx="10856278" cy="3811588"/>
              </a:xfrm>
              <a:blipFill>
                <a:blip r:embed="rId2"/>
                <a:stretch>
                  <a:fillRect t="-160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5B50EB82-FB22-A583-9096-19C13DDE8D56}"/>
                  </a:ext>
                </a:extLst>
              </p:cNvPr>
              <p:cNvSpPr>
                <a:spLocks noGrp="1"/>
              </p:cNvSpPr>
              <p:nvPr>
                <p:ph type="body" sz="quarter" idx="4294967295"/>
              </p:nvPr>
            </p:nvSpPr>
            <p:spPr>
              <a:xfrm>
                <a:off x="257126" y="2889056"/>
                <a:ext cx="9250768" cy="3500438"/>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lvl="0" algn="l" defTabSz="1100611">
                  <a:spcBef>
                    <a:spcPts val="67"/>
                  </a:spcBef>
                  <a:spcAft>
                    <a:spcPts val="67"/>
                  </a:spcAft>
                  <a:defRPr/>
                </a:pPr>
                <a:r>
                  <a:rPr kumimoji="0" lang="nl-NL" sz="2400" b="1" i="0" u="none" strike="noStrike" kern="0" cap="none" spc="0" normalizeH="0" baseline="0" noProof="0" dirty="0">
                    <a:ln>
                      <a:noFill/>
                    </a:ln>
                    <a:solidFill>
                      <a:schemeClr val="accent2"/>
                    </a:solidFill>
                    <a:effectLst/>
                    <a:uLnTx/>
                    <a:uFillTx/>
                    <a:ea typeface="Cambria Math" panose="02040503050406030204" pitchFamily="18" charset="0"/>
                    <a:sym typeface="Arial"/>
                  </a:rPr>
                  <a:t>1. Zoek de massa’s van de isotopen* op en bereken </a:t>
                </a:r>
                <a14:m>
                  <m:oMath xmlns:m="http://schemas.openxmlformats.org/officeDocument/2006/math">
                    <m:r>
                      <a:rPr lang="nl-NL" sz="2400" b="1" i="1" smtClean="0">
                        <a:solidFill>
                          <a:schemeClr val="accent2"/>
                        </a:solidFill>
                        <a:latin typeface="Cambria Math" panose="02040503050406030204" pitchFamily="18" charset="0"/>
                        <a:ea typeface="Cambria Math" panose="02040503050406030204" pitchFamily="18" charset="0"/>
                        <a:sym typeface="Arial"/>
                      </a:rPr>
                      <m:t>∆</m:t>
                    </m:r>
                    <m:r>
                      <a:rPr lang="nl-NL" sz="2400" b="1" i="1" smtClean="0">
                        <a:solidFill>
                          <a:schemeClr val="accent2"/>
                        </a:solidFill>
                        <a:latin typeface="Cambria Math" panose="02040503050406030204" pitchFamily="18" charset="0"/>
                        <a:ea typeface="Cambria Math" panose="02040503050406030204" pitchFamily="18" charset="0"/>
                        <a:sym typeface="Arial"/>
                      </a:rPr>
                      <m:t>𝒎</m:t>
                    </m:r>
                  </m:oMath>
                </a14:m>
                <a:r>
                  <a:rPr kumimoji="0" lang="nl-NL" sz="2400" b="1" i="0" u="none" strike="noStrike" kern="0" cap="none" spc="0" normalizeH="0" baseline="0" noProof="0" dirty="0">
                    <a:ln>
                      <a:noFill/>
                    </a:ln>
                    <a:solidFill>
                      <a:schemeClr val="accent2"/>
                    </a:solidFill>
                    <a:effectLst/>
                    <a:uLnTx/>
                    <a:uFillTx/>
                    <a:ea typeface="Cambria Math" panose="02040503050406030204" pitchFamily="18" charset="0"/>
                    <a:sym typeface="Arial"/>
                  </a:rPr>
                  <a:t> in u </a:t>
                </a:r>
                <a:endParaRPr kumimoji="0" lang="nl-NL" sz="2400" b="1" i="0" u="none" strike="noStrike" kern="0" cap="none" spc="0" normalizeH="0" baseline="0" noProof="0" dirty="0">
                  <a:ln>
                    <a:noFill/>
                  </a:ln>
                  <a:solidFill>
                    <a:schemeClr val="accent2"/>
                  </a:solidFill>
                  <a:effectLst/>
                  <a:uLnTx/>
                  <a:uFillTx/>
                  <a:sym typeface="Arial"/>
                </a:endParaRPr>
              </a:p>
              <a:p>
                <a:pPr marL="0" marR="0" lvl="0" indent="0" algn="l" defTabSz="1100611" rtl="0" eaLnBrk="1" fontAlgn="auto" latinLnBrk="0" hangingPunct="0">
                  <a:lnSpc>
                    <a:spcPct val="150000"/>
                  </a:lnSpc>
                  <a:spcBef>
                    <a:spcPts val="67"/>
                  </a:spcBef>
                  <a:spcAft>
                    <a:spcPts val="67"/>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nl-NL" sz="1867" b="0" i="1" u="none" strike="noStrike" kern="0" cap="none" spc="0" normalizeH="0" baseline="0" noProof="0" smtClean="0">
                              <a:ln>
                                <a:noFill/>
                              </a:ln>
                              <a:solidFill>
                                <a:srgbClr val="0C419A"/>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92</m:t>
                              </m:r>
                            </m:sub>
                            <m:sup>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235</m:t>
                              </m:r>
                            </m:sup>
                            <m:e>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𝑈</m:t>
                              </m:r>
                            </m:e>
                          </m:sPre>
                        </m:sub>
                      </m:sSub>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m:t>
                      </m:r>
                      <m:sSub>
                        <m:sSubPr>
                          <m:ctrlP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0</m:t>
                              </m:r>
                            </m:sub>
                            <m:sup>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1</m:t>
                              </m:r>
                            </m:sup>
                            <m:e>
                              <m:r>
                                <a:rPr kumimoji="0" lang="nl-NL" sz="1867" b="0" i="1" u="none" strike="noStrike" kern="0" cap="none" spc="0" normalizeH="0" baseline="0" noProof="0">
                                  <a:ln>
                                    <a:noFill/>
                                  </a:ln>
                                  <a:solidFill>
                                    <a:srgbClr val="0C419A"/>
                                  </a:solidFill>
                                  <a:effectLst/>
                                  <a:uLnTx/>
                                  <a:uFillTx/>
                                  <a:latin typeface="Cambria Math" panose="02040503050406030204" pitchFamily="18" charset="0"/>
                                  <a:sym typeface="Arial"/>
                                </a:rPr>
                                <m:t>𝑛</m:t>
                              </m:r>
                            </m:e>
                          </m:sPre>
                        </m:sub>
                      </m:sSub>
                      <m:r>
                        <a:rPr kumimoji="0" lang="nl-NL" sz="1867"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nl-NL" sz="1867" b="0" i="1" u="none" strike="noStrike" kern="0" cap="none" spc="0" normalizeH="0" baseline="0" noProof="0" smtClean="0">
                              <a:ln>
                                <a:noFill/>
                              </a:ln>
                              <a:solidFill>
                                <a:srgbClr val="34AA87"/>
                              </a:solidFill>
                              <a:effectLst/>
                              <a:uLnTx/>
                              <a:uFillTx/>
                              <a:latin typeface="Cambria Math" panose="02040503050406030204" pitchFamily="18" charset="0"/>
                              <a:ea typeface="Cambria Math" panose="02040503050406030204" pitchFamily="18" charset="0"/>
                              <a:sym typeface="Arial"/>
                            </a:rPr>
                          </m:ctrlPr>
                        </m:sSubPr>
                        <m:e>
                          <m: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ctrlPr>
                            </m:sPrePr>
                            <m:sub>
                              <m: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35</m:t>
                              </m:r>
                            </m:sub>
                            <m:sup>
                              <m: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92</m:t>
                              </m:r>
                            </m:sup>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𝐾𝑟</m:t>
                              </m:r>
                            </m:e>
                          </m:sPre>
                        </m:sub>
                      </m:s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m:t>
                      </m:r>
                      <m:sSub>
                        <m:sSub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56</m:t>
                              </m:r>
                            </m:sub>
                            <m:sup>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141</m:t>
                              </m:r>
                            </m:sup>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𝐵𝑎</m:t>
                              </m:r>
                            </m:e>
                          </m:sPre>
                        </m:sub>
                      </m:s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+3 </m:t>
                      </m:r>
                      <m:sSub>
                        <m:sSub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0</m:t>
                              </m:r>
                            </m:sub>
                            <m:sup>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1</m:t>
                              </m:r>
                            </m:sup>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𝑛</m:t>
                              </m:r>
                            </m:e>
                          </m:sPre>
                        </m:sub>
                      </m:sSub>
                      <m:r>
                        <a:rPr kumimoji="0" lang="nl-NL" sz="1867" b="0" i="1" u="none" strike="noStrike" kern="0" cap="none" spc="0" normalizeH="0" baseline="0" noProof="0">
                          <a:ln>
                            <a:noFill/>
                          </a:ln>
                          <a:solidFill>
                            <a:srgbClr val="FFFFFF"/>
                          </a:solidFill>
                          <a:effectLst/>
                          <a:uLnTx/>
                          <a:uFillTx/>
                          <a:latin typeface="Cambria Math" panose="02040503050406030204" pitchFamily="18" charset="0"/>
                          <a:sym typeface="Arial"/>
                        </a:rPr>
                        <m:t>+</m:t>
                      </m:r>
                      <m:r>
                        <a:rPr kumimoji="0" lang="nl-NL" sz="1867" b="0" i="1" u="none" strike="noStrike" kern="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sym typeface="Arial"/>
                        </a:rPr>
                        <m:t>∆</m:t>
                      </m:r>
                      <m:r>
                        <a:rPr kumimoji="0" lang="nl-NL" sz="1867" b="0" i="1" u="none" strike="noStrike" kern="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sym typeface="Arial"/>
                        </a:rPr>
                        <m:t>𝑚</m:t>
                      </m:r>
                    </m:oMath>
                  </m:oMathPara>
                </a14:m>
                <a:endParaRPr kumimoji="0" lang="nl-NL" sz="1867" b="0" i="1" u="none" strike="noStrike" kern="0" cap="none" spc="0" normalizeH="0" baseline="0" noProof="0" dirty="0">
                  <a:ln>
                    <a:noFill/>
                  </a:ln>
                  <a:solidFill>
                    <a:srgbClr val="FFFFFF"/>
                  </a:solidFill>
                  <a:effectLst/>
                  <a:uLnTx/>
                  <a:uFillTx/>
                  <a:ea typeface="Cambria Math" panose="02040503050406030204" pitchFamily="18" charset="0"/>
                  <a:sym typeface="Arial"/>
                </a:endParaRPr>
              </a:p>
              <a:p>
                <a:pPr marL="0" marR="0" lvl="0" indent="0" algn="l" defTabSz="1100611" rtl="0" eaLnBrk="1" fontAlgn="auto" latinLnBrk="0" hangingPunct="0">
                  <a:lnSpc>
                    <a:spcPct val="150000"/>
                  </a:lnSpc>
                  <a:spcBef>
                    <a:spcPts val="67"/>
                  </a:spcBef>
                  <a:spcAft>
                    <a:spcPts val="67"/>
                  </a:spcAft>
                  <a:buClrTx/>
                  <a:buSzTx/>
                  <a:buFontTx/>
                  <a:buNone/>
                  <a:tabLst/>
                  <a:defRPr/>
                </a:pPr>
                <a14:m>
                  <m:oMathPara xmlns:m="http://schemas.openxmlformats.org/officeDocument/2006/math">
                    <m:oMathParaPr>
                      <m:jc m:val="left"/>
                    </m:oMathParaPr>
                    <m:oMath xmlns:m="http://schemas.openxmlformats.org/officeDocument/2006/math">
                      <m:r>
                        <a:rPr kumimoji="0" lang="nl-NL" sz="1867"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r>
                        <a:rPr kumimoji="0" lang="nl-NL" sz="1867"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𝑚</m:t>
                      </m:r>
                      <m:r>
                        <a:rPr kumimoji="0" lang="nl-NL" sz="1867"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ctrlPr>
                            <a:rPr kumimoji="0" lang="nl-NL" sz="1867" b="0" i="1" u="none" strike="noStrike" kern="0" cap="none" spc="0" normalizeH="0" baseline="0" noProof="0" smtClean="0">
                              <a:ln>
                                <a:noFill/>
                              </a:ln>
                              <a:solidFill>
                                <a:schemeClr val="tx1"/>
                              </a:solidFill>
                              <a:effectLst/>
                              <a:uLnTx/>
                              <a:uFillTx/>
                              <a:latin typeface="Cambria Math" panose="02040503050406030204" pitchFamily="18" charset="0"/>
                              <a:sym typeface="Arial"/>
                            </a:rPr>
                          </m:ctrlPr>
                        </m:dPr>
                        <m:e>
                          <m:sSub>
                            <m:sSubPr>
                              <m:ctrlP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92</m:t>
                                  </m:r>
                                </m:sub>
                                <m:sup>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235</m:t>
                                  </m:r>
                                </m:sup>
                                <m:e>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𝑈</m:t>
                                  </m:r>
                                </m:e>
                              </m:sPre>
                            </m:sub>
                          </m:sSub>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m:t>
                          </m:r>
                          <m:sSub>
                            <m:sSubPr>
                              <m:ctrlP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0</m:t>
                                  </m:r>
                                </m:sub>
                                <m:sup>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1</m:t>
                                  </m:r>
                                </m:sup>
                                <m:e>
                                  <m:r>
                                    <a:rPr kumimoji="0" lang="nl-NL" sz="1867" b="0" i="1" u="none" strike="noStrike" kern="0" cap="none" spc="0" normalizeH="0" baseline="0" noProof="0">
                                      <a:ln>
                                        <a:noFill/>
                                      </a:ln>
                                      <a:solidFill>
                                        <a:schemeClr val="tx1"/>
                                      </a:solidFill>
                                      <a:effectLst/>
                                      <a:uLnTx/>
                                      <a:uFillTx/>
                                      <a:latin typeface="Cambria Math" panose="02040503050406030204" pitchFamily="18" charset="0"/>
                                      <a:sym typeface="Arial"/>
                                    </a:rPr>
                                    <m:t>𝑛</m:t>
                                  </m:r>
                                </m:e>
                              </m:sPre>
                            </m:sub>
                          </m:sSub>
                        </m:e>
                      </m:d>
                      <m:r>
                        <a:rPr kumimoji="0" lang="nl-NL" sz="1867" b="0" i="1" u="none" strike="noStrike" kern="0" cap="none" spc="0" normalizeH="0" baseline="0" noProof="0" smtClean="0">
                          <a:ln>
                            <a:noFill/>
                          </a:ln>
                          <a:solidFill>
                            <a:srgbClr val="405A87"/>
                          </a:solidFill>
                          <a:effectLst/>
                          <a:uLnTx/>
                          <a:uFillTx/>
                          <a:latin typeface="Cambria Math" panose="02040503050406030204" pitchFamily="18" charset="0"/>
                          <a:sym typeface="Arial"/>
                        </a:rPr>
                        <m:t> </m:t>
                      </m:r>
                      <m:r>
                        <a:rPr kumimoji="0" lang="nl-NL" sz="1867"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nl-NL" sz="1867" b="0" i="1" u="none" strike="noStrike" kern="0" cap="none" spc="0" normalizeH="0" baseline="0" noProof="0">
                          <a:ln>
                            <a:noFill/>
                          </a:ln>
                          <a:solidFill>
                            <a:srgbClr val="002060"/>
                          </a:solidFill>
                          <a:effectLst/>
                          <a:uLnTx/>
                          <a:uFillTx/>
                          <a:latin typeface="Cambria Math" panose="02040503050406030204" pitchFamily="18" charset="0"/>
                          <a:sym typeface="Arial"/>
                        </a:rPr>
                        <m:t> </m:t>
                      </m:r>
                      <m:d>
                        <m:dPr>
                          <m:ctrlPr>
                            <a:rPr kumimoji="0" lang="nl-NL" sz="1867" b="0" i="1" u="none" strike="noStrike" kern="0" cap="none" spc="0" normalizeH="0" baseline="0" noProof="0" smtClean="0">
                              <a:ln>
                                <a:noFill/>
                              </a:ln>
                              <a:solidFill>
                                <a:srgbClr val="34AA87"/>
                              </a:solidFill>
                              <a:effectLst/>
                              <a:uLnTx/>
                              <a:uFillTx/>
                              <a:latin typeface="Cambria Math" panose="02040503050406030204" pitchFamily="18" charset="0"/>
                              <a:ea typeface="Cambria Math" panose="02040503050406030204" pitchFamily="18" charset="0"/>
                              <a:sym typeface="Arial"/>
                            </a:rPr>
                          </m:ctrlPr>
                        </m:dPr>
                        <m:e>
                          <m:sSub>
                            <m:sSub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ctrlPr>
                            </m:sSubPr>
                            <m:e>
                              <m: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ctrlPr>
                                </m:sPrePr>
                                <m:sub>
                                  <m: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36</m:t>
                                  </m:r>
                                </m:sub>
                                <m:sup>
                                  <m:r>
                                    <a:rPr kumimoji="0" lang="nl-NL" sz="1867" b="0" i="1" u="none" strike="noStrike" kern="0" cap="none" spc="0" normalizeH="0" baseline="0" noProof="0">
                                      <a:ln>
                                        <a:noFill/>
                                      </a:ln>
                                      <a:solidFill>
                                        <a:srgbClr val="34AA87"/>
                                      </a:solidFill>
                                      <a:effectLst/>
                                      <a:uLnTx/>
                                      <a:uFillTx/>
                                      <a:latin typeface="Cambria Math" panose="02040503050406030204" pitchFamily="18" charset="0"/>
                                      <a:ea typeface="Cambria Math" panose="02040503050406030204" pitchFamily="18" charset="0"/>
                                      <a:sym typeface="Arial"/>
                                    </a:rPr>
                                    <m:t>92</m:t>
                                  </m:r>
                                </m:sup>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𝐾𝑟</m:t>
                                  </m:r>
                                </m:e>
                              </m:sPre>
                            </m:sub>
                          </m:s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m:t>
                          </m:r>
                          <m:sSub>
                            <m:sSub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56</m:t>
                                  </m:r>
                                </m:sub>
                                <m:sup>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141</m:t>
                                  </m:r>
                                </m:sup>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𝐵𝑎</m:t>
                                  </m:r>
                                </m:e>
                              </m:sPre>
                            </m:sub>
                          </m:s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+3 </m:t>
                          </m:r>
                          <m:sSub>
                            <m:sSub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SubPr>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𝑚</m:t>
                              </m:r>
                            </m:e>
                            <m:sub>
                              <m:sPre>
                                <m:sPrePr>
                                  <m:ctrlP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ctrlPr>
                                </m:sPrePr>
                                <m:sub>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0</m:t>
                                  </m:r>
                                </m:sub>
                                <m:sup>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1</m:t>
                                  </m:r>
                                </m:sup>
                                <m:e>
                                  <m:r>
                                    <a:rPr kumimoji="0" lang="nl-NL" sz="1867" b="0" i="1" u="none" strike="noStrike" kern="0" cap="none" spc="0" normalizeH="0" baseline="0" noProof="0">
                                      <a:ln>
                                        <a:noFill/>
                                      </a:ln>
                                      <a:solidFill>
                                        <a:srgbClr val="34AA87"/>
                                      </a:solidFill>
                                      <a:effectLst/>
                                      <a:uLnTx/>
                                      <a:uFillTx/>
                                      <a:latin typeface="Cambria Math" panose="02040503050406030204" pitchFamily="18" charset="0"/>
                                      <a:sym typeface="Arial"/>
                                    </a:rPr>
                                    <m:t>𝑛</m:t>
                                  </m:r>
                                </m:e>
                              </m:sPre>
                            </m:sub>
                          </m:sSub>
                        </m:e>
                      </m:d>
                    </m:oMath>
                  </m:oMathPara>
                </a14:m>
                <a:endParaRPr kumimoji="0" lang="nl-NL" sz="1867" b="0" i="1" u="none" strike="noStrike" kern="0" cap="none" spc="0" normalizeH="0" baseline="0" noProof="0" dirty="0">
                  <a:ln>
                    <a:noFill/>
                  </a:ln>
                  <a:solidFill>
                    <a:srgbClr val="02B5A4"/>
                  </a:solidFill>
                  <a:effectLst/>
                  <a:uLnTx/>
                  <a:uFillTx/>
                  <a:sym typeface="Arial"/>
                </a:endParaRPr>
              </a:p>
              <a:p>
                <a:pPr lvl="0" algn="l" defTabSz="1100611">
                  <a:lnSpc>
                    <a:spcPct val="150000"/>
                  </a:lnSpc>
                  <a:spcBef>
                    <a:spcPts val="67"/>
                  </a:spcBef>
                  <a:spcAft>
                    <a:spcPts val="67"/>
                  </a:spcAft>
                  <a:defRPr/>
                </a:pPr>
                <a14:m>
                  <m:oMath xmlns:m="http://schemas.openxmlformats.org/officeDocument/2006/math">
                    <m:r>
                      <a:rPr lang="nl-NL" sz="1867" i="1" smtClean="0">
                        <a:solidFill>
                          <a:schemeClr val="tx2"/>
                        </a:solidFill>
                        <a:latin typeface="Cambria Math" panose="02040503050406030204" pitchFamily="18" charset="0"/>
                        <a:ea typeface="Cambria Math" panose="02040503050406030204" pitchFamily="18" charset="0"/>
                      </a:rPr>
                      <m:t>∆</m:t>
                    </m:r>
                    <m:r>
                      <a:rPr lang="nl-NL" sz="1867" i="1" smtClean="0">
                        <a:solidFill>
                          <a:schemeClr val="tx2"/>
                        </a:solidFill>
                        <a:latin typeface="Cambria Math" panose="02040503050406030204" pitchFamily="18" charset="0"/>
                      </a:rPr>
                      <m:t>𝑚</m:t>
                    </m:r>
                  </m:oMath>
                </a14:m>
                <a:r>
                  <a:rPr lang="nl-NL" sz="1867" dirty="0">
                    <a:solidFill>
                      <a:schemeClr val="tx2"/>
                    </a:solidFill>
                  </a:rPr>
                  <a:t> </a:t>
                </a:r>
                <a14:m>
                  <m:oMath xmlns:m="http://schemas.openxmlformats.org/officeDocument/2006/math">
                    <m:r>
                      <a:rPr lang="nl-NL" sz="1867" i="1">
                        <a:solidFill>
                          <a:schemeClr val="tx2"/>
                        </a:solidFill>
                        <a:latin typeface="Cambria Math" panose="02040503050406030204" pitchFamily="18" charset="0"/>
                      </a:rPr>
                      <m:t>=</m:t>
                    </m:r>
                    <m:d>
                      <m:dPr>
                        <m:ctrlPr>
                          <a:rPr lang="nl-NL" sz="1867" i="1" smtClean="0">
                            <a:solidFill>
                              <a:schemeClr val="tx1"/>
                            </a:solidFill>
                            <a:latin typeface="Cambria Math" panose="02040503050406030204" pitchFamily="18" charset="0"/>
                          </a:rPr>
                        </m:ctrlPr>
                      </m:dPr>
                      <m:e>
                        <m:r>
                          <a:rPr lang="nl-NL" sz="1867" i="1">
                            <a:solidFill>
                              <a:schemeClr val="tx1"/>
                            </a:solidFill>
                            <a:latin typeface="Cambria Math" panose="02040503050406030204" pitchFamily="18" charset="0"/>
                          </a:rPr>
                          <m:t>235,044+1,00866</m:t>
                        </m:r>
                      </m:e>
                    </m:d>
                    <m:r>
                      <a:rPr lang="nl-NL" sz="1867" i="1">
                        <a:solidFill>
                          <a:schemeClr val="tx1"/>
                        </a:solidFill>
                        <a:latin typeface="Cambria Math" panose="02040503050406030204" pitchFamily="18" charset="0"/>
                      </a:rPr>
                      <m:t> </m:t>
                    </m:r>
                    <m:r>
                      <a:rPr lang="nl-NL" sz="1867" i="1" smtClean="0">
                        <a:solidFill>
                          <a:schemeClr val="tx2"/>
                        </a:solidFill>
                        <a:latin typeface="Cambria Math" panose="02040503050406030204" pitchFamily="18" charset="0"/>
                      </a:rPr>
                      <m:t>−</m:t>
                    </m:r>
                    <m:d>
                      <m:dPr>
                        <m:ctrlPr>
                          <a:rPr lang="nl-NL" sz="1867" i="1" smtClean="0">
                            <a:solidFill>
                              <a:srgbClr val="34AA87"/>
                            </a:solidFill>
                            <a:latin typeface="Cambria Math" panose="02040503050406030204" pitchFamily="18" charset="0"/>
                          </a:rPr>
                        </m:ctrlPr>
                      </m:dPr>
                      <m:e>
                        <m:r>
                          <a:rPr lang="nl-NL" sz="1867" i="1">
                            <a:solidFill>
                              <a:srgbClr val="34AA87"/>
                            </a:solidFill>
                            <a:latin typeface="Cambria Math" panose="02040503050406030204" pitchFamily="18" charset="0"/>
                          </a:rPr>
                          <m:t>91,926+140,914+3,026</m:t>
                        </m:r>
                      </m:e>
                    </m:d>
                    <m:r>
                      <a:rPr lang="nl-NL" sz="1867" i="1" smtClean="0">
                        <a:solidFill>
                          <a:schemeClr val="tx2"/>
                        </a:solidFill>
                        <a:latin typeface="Cambria Math" panose="02040503050406030204" pitchFamily="18" charset="0"/>
                      </a:rPr>
                      <m:t>=</m:t>
                    </m:r>
                  </m:oMath>
                </a14:m>
                <a:r>
                  <a:rPr lang="nl-NL" sz="1867" i="1" dirty="0">
                    <a:solidFill>
                      <a:schemeClr val="tx2"/>
                    </a:solidFill>
                  </a:rPr>
                  <a:t> </a:t>
                </a:r>
                <a14:m>
                  <m:oMath xmlns:m="http://schemas.openxmlformats.org/officeDocument/2006/math">
                    <m:r>
                      <a:rPr lang="nl-NL" sz="1867" i="1">
                        <a:solidFill>
                          <a:schemeClr val="tx2"/>
                        </a:solidFill>
                        <a:latin typeface="Cambria Math" panose="02040503050406030204" pitchFamily="18" charset="0"/>
                      </a:rPr>
                      <m:t>0,18666 </m:t>
                    </m:r>
                    <m:r>
                      <a:rPr lang="nl-NL" sz="1867" i="1">
                        <a:solidFill>
                          <a:schemeClr val="tx2"/>
                        </a:solidFill>
                        <a:latin typeface="Cambria Math" panose="02040503050406030204" pitchFamily="18" charset="0"/>
                      </a:rPr>
                      <m:t>𝑢</m:t>
                    </m:r>
                  </m:oMath>
                </a14:m>
                <a:endParaRPr lang="nl-NL" sz="1867" dirty="0"/>
              </a:p>
            </p:txBody>
          </p:sp>
        </mc:Choice>
        <mc:Fallback xmlns="">
          <p:sp>
            <p:nvSpPr>
              <p:cNvPr id="5" name="Tijdelijke aanduiding voor tekst 4">
                <a:extLst>
                  <a:ext uri="{FF2B5EF4-FFF2-40B4-BE49-F238E27FC236}">
                    <a16:creationId xmlns:a16="http://schemas.microsoft.com/office/drawing/2014/main" id="{5B50EB82-FB22-A583-9096-19C13DDE8D56}"/>
                  </a:ext>
                </a:extLst>
              </p:cNvPr>
              <p:cNvSpPr>
                <a:spLocks noGrp="1" noRot="1" noChangeAspect="1" noMove="1" noResize="1" noEditPoints="1" noAdjustHandles="1" noChangeArrowheads="1" noChangeShapeType="1" noTextEdit="1"/>
              </p:cNvSpPr>
              <p:nvPr>
                <p:ph type="body" sz="quarter" idx="4294967295"/>
              </p:nvPr>
            </p:nvSpPr>
            <p:spPr>
              <a:xfrm>
                <a:off x="257126" y="2889056"/>
                <a:ext cx="9250768" cy="3500438"/>
              </a:xfrm>
              <a:blipFill>
                <a:blip r:embed="rId3"/>
                <a:stretch>
                  <a:fillRect l="-988" t="-122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xtBox 13">
                <a:extLst>
                  <a:ext uri="{FF2B5EF4-FFF2-40B4-BE49-F238E27FC236}">
                    <a16:creationId xmlns:a16="http://schemas.microsoft.com/office/drawing/2014/main" id="{75A7CF34-50D1-0CBE-F3C0-DFA742DCD06D}"/>
                  </a:ext>
                </a:extLst>
              </p:cNvPr>
              <p:cNvSpPr txBox="1"/>
              <p:nvPr/>
            </p:nvSpPr>
            <p:spPr>
              <a:xfrm>
                <a:off x="7347013" y="5231254"/>
                <a:ext cx="4781679" cy="1089871"/>
              </a:xfrm>
              <a:prstGeom prst="rect">
                <a:avLst/>
              </a:prstGeom>
              <a:noFill/>
              <a:ln w="3175"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825479"/>
                <a:r>
                  <a:rPr lang="nl-NL" sz="1600" b="0" i="1" dirty="0">
                    <a:latin typeface="Arial" panose="020B0604020202020204" pitchFamily="34" charset="0"/>
                    <a:ea typeface="Arial"/>
                    <a:cs typeface="Arial" panose="020B0604020202020204" pitchFamily="34" charset="0"/>
                    <a:sym typeface="Arial"/>
                  </a:rPr>
                  <a:t>De massa van isotopen staat in </a:t>
                </a:r>
                <a:r>
                  <a:rPr lang="nl-NL" sz="1600" i="1" dirty="0">
                    <a:latin typeface="Arial" panose="020B0604020202020204" pitchFamily="34" charset="0"/>
                    <a:ea typeface="Arial"/>
                    <a:cs typeface="Arial" panose="020B0604020202020204" pitchFamily="34" charset="0"/>
                    <a:sym typeface="Arial"/>
                  </a:rPr>
                  <a:t>BINAS T25</a:t>
                </a:r>
                <a:r>
                  <a:rPr lang="nl-NL" sz="1600" b="0" i="1" dirty="0">
                    <a:latin typeface="Arial" panose="020B0604020202020204" pitchFamily="34" charset="0"/>
                    <a:ea typeface="Arial"/>
                    <a:cs typeface="Arial" panose="020B0604020202020204" pitchFamily="34" charset="0"/>
                    <a:sym typeface="Arial"/>
                  </a:rPr>
                  <a:t>, de massa van de kerndeeltjes in </a:t>
                </a:r>
                <a:r>
                  <a:rPr lang="nl-NL" sz="1600" i="1" dirty="0">
                    <a:latin typeface="Arial" panose="020B0604020202020204" pitchFamily="34" charset="0"/>
                    <a:ea typeface="Arial"/>
                    <a:cs typeface="Arial" panose="020B0604020202020204" pitchFamily="34" charset="0"/>
                    <a:sym typeface="Arial"/>
                  </a:rPr>
                  <a:t>T7B</a:t>
                </a:r>
                <a:endParaRPr lang="nl-NL" sz="1600" b="0" i="1" dirty="0">
                  <a:latin typeface="Arial" panose="020B0604020202020204" pitchFamily="34" charset="0"/>
                  <a:ea typeface="Arial"/>
                  <a:cs typeface="Arial" panose="020B0604020202020204" pitchFamily="34" charset="0"/>
                  <a:sym typeface="Arial"/>
                </a:endParaRPr>
              </a:p>
              <a:p>
                <a:pPr defTabSz="825479"/>
                <a:r>
                  <a:rPr lang="nl-NL" sz="1600" b="0" i="1" dirty="0">
                    <a:latin typeface="Arial" panose="020B0604020202020204" pitchFamily="34" charset="0"/>
                    <a:ea typeface="Arial"/>
                    <a:cs typeface="Arial" panose="020B0604020202020204" pitchFamily="34" charset="0"/>
                    <a:sym typeface="Arial"/>
                  </a:rPr>
                  <a:t>Denk eraan dat je voor </a:t>
                </a:r>
                <a:r>
                  <a:rPr lang="el-GR" sz="1600" b="0" dirty="0"/>
                  <a:t>α-</a:t>
                </a:r>
                <a:r>
                  <a:rPr lang="nl-NL" sz="1600" b="0" i="1" dirty="0">
                    <a:latin typeface="Arial" panose="020B0604020202020204" pitchFamily="34" charset="0"/>
                    <a:ea typeface="Arial"/>
                    <a:cs typeface="Arial" panose="020B0604020202020204" pitchFamily="34" charset="0"/>
                    <a:sym typeface="Arial"/>
                  </a:rPr>
                  <a:t>straling de massa van</a:t>
                </a:r>
                <a:r>
                  <a:rPr lang="nl-NL" sz="1600" i="1" dirty="0">
                    <a:latin typeface="Arial" panose="020B0604020202020204" pitchFamily="34" charset="0"/>
                    <a:ea typeface="Arial"/>
                    <a:cs typeface="Arial" panose="020B0604020202020204" pitchFamily="34" charset="0"/>
                    <a:sym typeface="Arial"/>
                  </a:rPr>
                  <a:t> </a:t>
                </a:r>
                <a14:m>
                  <m:oMath xmlns:m="http://schemas.openxmlformats.org/officeDocument/2006/math">
                    <m:sPre>
                      <m:sPrePr>
                        <m:ctrlPr>
                          <a:rPr lang="en-US" sz="1600" i="1" smtClean="0">
                            <a:solidFill>
                              <a:schemeClr val="accent2"/>
                            </a:solidFill>
                            <a:latin typeface="Cambria Math" panose="02040503050406030204" pitchFamily="18" charset="0"/>
                          </a:rPr>
                        </m:ctrlPr>
                      </m:sPrePr>
                      <m:sub>
                        <m:r>
                          <a:rPr lang="nl-NL" sz="1600" i="1">
                            <a:solidFill>
                              <a:schemeClr val="accent2"/>
                            </a:solidFill>
                            <a:latin typeface="Cambria Math" panose="02040503050406030204" pitchFamily="18" charset="0"/>
                          </a:rPr>
                          <m:t>2</m:t>
                        </m:r>
                      </m:sub>
                      <m:sup>
                        <m:r>
                          <a:rPr lang="nl-NL" sz="1600" i="1">
                            <a:solidFill>
                              <a:schemeClr val="accent2"/>
                            </a:solidFill>
                            <a:latin typeface="Cambria Math" panose="02040503050406030204" pitchFamily="18" charset="0"/>
                          </a:rPr>
                          <m:t>4</m:t>
                        </m:r>
                      </m:sup>
                      <m:e>
                        <m:r>
                          <a:rPr lang="nl-NL" sz="1600" i="1">
                            <a:solidFill>
                              <a:schemeClr val="accent2"/>
                            </a:solidFill>
                            <a:latin typeface="Cambria Math" panose="02040503050406030204" pitchFamily="18" charset="0"/>
                          </a:rPr>
                          <m:t>𝐻</m:t>
                        </m:r>
                        <m:sSup>
                          <m:sSupPr>
                            <m:ctrlPr>
                              <a:rPr lang="nl-NL" sz="1600" i="1">
                                <a:solidFill>
                                  <a:schemeClr val="accent2"/>
                                </a:solidFill>
                                <a:latin typeface="Cambria Math" panose="02040503050406030204" pitchFamily="18" charset="0"/>
                              </a:rPr>
                            </m:ctrlPr>
                          </m:sSupPr>
                          <m:e>
                            <m:r>
                              <a:rPr lang="nl-NL" sz="1600" i="1">
                                <a:solidFill>
                                  <a:schemeClr val="accent2"/>
                                </a:solidFill>
                                <a:latin typeface="Cambria Math" panose="02040503050406030204" pitchFamily="18" charset="0"/>
                              </a:rPr>
                              <m:t>𝑒</m:t>
                            </m:r>
                          </m:e>
                          <m:sup>
                            <m:r>
                              <a:rPr lang="nl-NL" sz="1600" i="1">
                                <a:solidFill>
                                  <a:schemeClr val="accent2"/>
                                </a:solidFill>
                                <a:latin typeface="Cambria Math" panose="02040503050406030204" pitchFamily="18" charset="0"/>
                              </a:rPr>
                              <m:t>2+</m:t>
                            </m:r>
                          </m:sup>
                        </m:sSup>
                      </m:e>
                    </m:sPre>
                  </m:oMath>
                </a14:m>
                <a:r>
                  <a:rPr lang="en-GB" sz="1467" i="1" dirty="0">
                    <a:solidFill>
                      <a:schemeClr val="accent2"/>
                    </a:solidFill>
                    <a:latin typeface="Arial" panose="020B0604020202020204" pitchFamily="34" charset="0"/>
                    <a:ea typeface="Arial"/>
                    <a:cs typeface="Arial" panose="020B0604020202020204" pitchFamily="34" charset="0"/>
                    <a:sym typeface="Arial"/>
                  </a:rPr>
                  <a:t> </a:t>
                </a:r>
                <a:r>
                  <a:rPr lang="nl-NL" sz="1600" b="0" i="1" dirty="0">
                    <a:latin typeface="Arial" panose="020B0604020202020204" pitchFamily="34" charset="0"/>
                    <a:ea typeface="Arial"/>
                    <a:cs typeface="Arial" panose="020B0604020202020204" pitchFamily="34" charset="0"/>
                    <a:sym typeface="Arial"/>
                  </a:rPr>
                  <a:t>gebruikt!</a:t>
                </a:r>
                <a:endParaRPr lang="en-GB" sz="1867" i="1" dirty="0">
                  <a:latin typeface="Arial" panose="020B0604020202020204" pitchFamily="34" charset="0"/>
                  <a:ea typeface="Arial"/>
                  <a:cs typeface="Arial" panose="020B0604020202020204" pitchFamily="34" charset="0"/>
                  <a:sym typeface="Arial"/>
                </a:endParaRPr>
              </a:p>
            </p:txBody>
          </p:sp>
        </mc:Choice>
        <mc:Fallback xmlns="">
          <p:sp>
            <p:nvSpPr>
              <p:cNvPr id="7" name="TextBox 13">
                <a:extLst>
                  <a:ext uri="{FF2B5EF4-FFF2-40B4-BE49-F238E27FC236}">
                    <a16:creationId xmlns:a16="http://schemas.microsoft.com/office/drawing/2014/main" id="{75A7CF34-50D1-0CBE-F3C0-DFA742DCD06D}"/>
                  </a:ext>
                </a:extLst>
              </p:cNvPr>
              <p:cNvSpPr txBox="1">
                <a:spLocks noRot="1" noChangeAspect="1" noMove="1" noResize="1" noEditPoints="1" noAdjustHandles="1" noChangeArrowheads="1" noChangeShapeType="1" noTextEdit="1"/>
              </p:cNvSpPr>
              <p:nvPr/>
            </p:nvSpPr>
            <p:spPr>
              <a:xfrm>
                <a:off x="7347013" y="5231254"/>
                <a:ext cx="4781679" cy="1089871"/>
              </a:xfrm>
              <a:prstGeom prst="rect">
                <a:avLst/>
              </a:prstGeom>
              <a:blipFill>
                <a:blip r:embed="rId4"/>
                <a:stretch>
                  <a:fillRect t="-556" b="-6111"/>
                </a:stretch>
              </a:blipFill>
              <a:ln w="3175" cap="flat">
                <a:solidFill>
                  <a:schemeClr val="tx2"/>
                </a:solidFill>
                <a:miter lim="400000"/>
              </a:ln>
              <a:effectLst/>
            </p:spPr>
            <p:txBody>
              <a:bodyPr/>
              <a:lstStyle/>
              <a:p>
                <a:r>
                  <a:rPr lang="nl-NL">
                    <a:noFill/>
                  </a:rPr>
                  <a:t> </a:t>
                </a:r>
              </a:p>
            </p:txBody>
          </p:sp>
        </mc:Fallback>
      </mc:AlternateContent>
      <p:pic>
        <p:nvPicPr>
          <p:cNvPr id="8" name="Graphic 7">
            <a:extLst>
              <a:ext uri="{FF2B5EF4-FFF2-40B4-BE49-F238E27FC236}">
                <a16:creationId xmlns:a16="http://schemas.microsoft.com/office/drawing/2014/main" id="{926A3188-427D-4741-E291-FC8747F9E0B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73738" y="1806502"/>
            <a:ext cx="3270900" cy="3270900"/>
          </a:xfrm>
          <a:prstGeom prst="rect">
            <a:avLst/>
          </a:prstGeom>
        </p:spPr>
      </p:pic>
      <p:sp>
        <p:nvSpPr>
          <p:cNvPr id="9" name="Text Placeholder 1">
            <a:extLst>
              <a:ext uri="{FF2B5EF4-FFF2-40B4-BE49-F238E27FC236}">
                <a16:creationId xmlns:a16="http://schemas.microsoft.com/office/drawing/2014/main" id="{512C7C14-2B0E-F1B4-0647-C6BE843ACD45}"/>
              </a:ext>
            </a:extLst>
          </p:cNvPr>
          <p:cNvSpPr txBox="1">
            <a:spLocks/>
          </p:cNvSpPr>
          <p:nvPr/>
        </p:nvSpPr>
        <p:spPr>
          <a:xfrm>
            <a:off x="986302" y="613401"/>
            <a:ext cx="10183487" cy="1022364"/>
          </a:xfrm>
          <a:prstGeom prst="rect">
            <a:avLst/>
          </a:prstGeom>
        </p:spPr>
        <p:txBody>
          <a:bodyPr lIns="0" tIns="0" rIns="0" bIns="0">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endParaRPr lang="nl-NL" sz="5333" dirty="0"/>
          </a:p>
        </p:txBody>
      </p:sp>
      <p:sp>
        <p:nvSpPr>
          <p:cNvPr id="4" name="Tekstvak 3">
            <a:extLst>
              <a:ext uri="{FF2B5EF4-FFF2-40B4-BE49-F238E27FC236}">
                <a16:creationId xmlns:a16="http://schemas.microsoft.com/office/drawing/2014/main" id="{0AFD7AB2-CE9D-21AF-BACD-4761DF0FB8B2}"/>
              </a:ext>
            </a:extLst>
          </p:cNvPr>
          <p:cNvSpPr txBox="1"/>
          <p:nvPr/>
        </p:nvSpPr>
        <p:spPr>
          <a:xfrm>
            <a:off x="356474" y="5735021"/>
            <a:ext cx="6634065" cy="690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marL="0" marR="0" indent="0" algn="ctr" defTabSz="1100639" rtl="0" fontAlgn="auto" latinLnBrk="0" hangingPunct="0">
              <a:lnSpc>
                <a:spcPct val="100000"/>
              </a:lnSpc>
              <a:spcBef>
                <a:spcPts val="0"/>
              </a:spcBef>
              <a:spcAft>
                <a:spcPts val="0"/>
              </a:spcAft>
              <a:buClrTx/>
              <a:buSzTx/>
              <a:buFontTx/>
              <a:buNone/>
              <a:tabLst/>
            </a:pPr>
            <a:r>
              <a:rPr kumimoji="0" lang="nl-NL" sz="1200" b="0" i="1" u="none" strike="noStrike" cap="none" spc="0" normalizeH="0" baseline="0" dirty="0">
                <a:ln>
                  <a:noFill/>
                </a:ln>
                <a:solidFill>
                  <a:srgbClr val="000000"/>
                </a:solidFill>
                <a:effectLst/>
                <a:uFillTx/>
                <a:latin typeface="+mn-lt"/>
                <a:ea typeface="Arial"/>
                <a:cs typeface="Arial"/>
                <a:sym typeface="Arial"/>
              </a:rPr>
              <a:t>*Officieel moeten van de massa’s van de atomen natuurlijk de massa van de elektronen afgehaald worden. Voor en na de pijl staan echter een gelijk aantal elektronen. Deze mag je dus tegen elkaar wegstrepen. </a:t>
            </a:r>
          </a:p>
        </p:txBody>
      </p:sp>
    </p:spTree>
    <p:extLst>
      <p:ext uri="{BB962C8B-B14F-4D97-AF65-F5344CB8AC3E}">
        <p14:creationId xmlns:p14="http://schemas.microsoft.com/office/powerpoint/2010/main" val="4595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1DE90-F7DA-0FE7-A199-AF418372BC90}"/>
              </a:ext>
            </a:extLst>
          </p:cNvPr>
          <p:cNvSpPr>
            <a:spLocks noGrp="1"/>
          </p:cNvSpPr>
          <p:nvPr>
            <p:ph type="title"/>
          </p:nvPr>
        </p:nvSpPr>
        <p:spPr>
          <a:xfrm>
            <a:off x="528989" y="442664"/>
            <a:ext cx="8628062" cy="1150244"/>
          </a:xfrm>
        </p:spPr>
        <p:txBody>
          <a:bodyPr/>
          <a:lstStyle/>
          <a:p>
            <a:r>
              <a:rPr lang="nl-NL" dirty="0"/>
              <a:t>Vervolg v</a:t>
            </a:r>
            <a:r>
              <a:rPr lang="nl-NL" sz="3200" dirty="0"/>
              <a:t>oorbeeld: massadefect</a:t>
            </a:r>
            <a:br>
              <a:rPr lang="nl-NL" sz="3200" dirty="0"/>
            </a:br>
            <a:endParaRPr lang="nl-NL" dirty="0"/>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5B50EB82-FB22-A583-9096-19C13DDE8D56}"/>
                  </a:ext>
                </a:extLst>
              </p:cNvPr>
              <p:cNvSpPr>
                <a:spLocks noGrp="1"/>
              </p:cNvSpPr>
              <p:nvPr>
                <p:ph type="body" sz="half" idx="2"/>
              </p:nvPr>
            </p:nvSpPr>
            <p:spPr>
              <a:xfrm>
                <a:off x="528989" y="3316248"/>
                <a:ext cx="7020563" cy="2160038"/>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marL="0" marR="0" lvl="0" indent="0" algn="l" defTabSz="1100611" rtl="0" eaLnBrk="1" fontAlgn="auto" latinLnBrk="0" hangingPunct="0">
                  <a:lnSpc>
                    <a:spcPct val="100000"/>
                  </a:lnSpc>
                  <a:spcBef>
                    <a:spcPts val="67"/>
                  </a:spcBef>
                  <a:spcAft>
                    <a:spcPts val="67"/>
                  </a:spcAft>
                  <a:buClrTx/>
                  <a:buSzTx/>
                  <a:buFontTx/>
                  <a:buNone/>
                  <a:tabLst/>
                  <a:defRPr/>
                </a:pPr>
                <a:r>
                  <a:rPr kumimoji="0" lang="nl-NL" sz="2400" i="0" u="none" strike="noStrike" kern="0" cap="none" spc="0" normalizeH="0" baseline="0" noProof="0" dirty="0">
                    <a:ln>
                      <a:noFill/>
                    </a:ln>
                    <a:solidFill>
                      <a:schemeClr val="accent2"/>
                    </a:solidFill>
                    <a:effectLst/>
                    <a:uLnTx/>
                    <a:uFillTx/>
                    <a:latin typeface="Arial" panose="020B0604020202020204" pitchFamily="34" charset="0"/>
                    <a:ea typeface="Cambria Math" panose="02040503050406030204" pitchFamily="18" charset="0"/>
                    <a:cs typeface="Arial" panose="020B0604020202020204" pitchFamily="34" charset="0"/>
                    <a:sym typeface="Arial"/>
                  </a:rPr>
                  <a:t>2. Reken daarna de massa (in u) om naar kg</a:t>
                </a:r>
                <a:endParaRPr lang="nl-NL" sz="2400" dirty="0">
                  <a:solidFill>
                    <a:schemeClr val="accent2"/>
                  </a:solidFill>
                  <a:ea typeface="Cambria Math" panose="02040503050406030204" pitchFamily="18" charset="0"/>
                </a:endParaRPr>
              </a:p>
              <a:p>
                <a:pPr marL="0" marR="0" lvl="0" indent="0" algn="l" defTabSz="1100611" rtl="0" eaLnBrk="1" fontAlgn="auto" latinLnBrk="0" hangingPunct="0">
                  <a:lnSpc>
                    <a:spcPct val="100000"/>
                  </a:lnSpc>
                  <a:spcBef>
                    <a:spcPts val="67"/>
                  </a:spcBef>
                  <a:spcAft>
                    <a:spcPts val="67"/>
                  </a:spcAft>
                  <a:buClrTx/>
                  <a:buSzTx/>
                  <a:buFontTx/>
                  <a:buNone/>
                  <a:tabLst/>
                  <a:defRPr/>
                </a:pPr>
                <a:endParaRPr kumimoji="0" lang="nl-NL" sz="1867" b="0" i="0" u="none" strike="noStrike" kern="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Arial" panose="020B0604020202020204" pitchFamily="34" charset="0"/>
                  <a:sym typeface="Arial"/>
                </a:endParaRPr>
              </a:p>
              <a:p>
                <a:pPr algn="l" defTabSz="1100611">
                  <a:lnSpc>
                    <a:spcPct val="100000"/>
                  </a:lnSpc>
                  <a:spcBef>
                    <a:spcPts val="67"/>
                  </a:spcBef>
                  <a:spcAft>
                    <a:spcPts val="67"/>
                  </a:spcAft>
                  <a:defRPr/>
                </a:pPr>
                <a:r>
                  <a:rPr kumimoji="0" lang="nl-NL" sz="2000" i="0" u="none" strike="noStrike" kern="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sym typeface="Arial"/>
                  </a:rPr>
                  <a:t>1u </a:t>
                </a:r>
                <a:r>
                  <a:rPr lang="nl-NL" sz="2000" dirty="0">
                    <a:solidFill>
                      <a:schemeClr val="tx1"/>
                    </a:solidFill>
                    <a:ea typeface="Cambria Math" panose="02040503050406030204" pitchFamily="18" charset="0"/>
                  </a:rPr>
                  <a:t>= </a:t>
                </a:r>
                <a14:m>
                  <m:oMath xmlns:m="http://schemas.openxmlformats.org/officeDocument/2006/math">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sym typeface="Helvetica Neue"/>
                      </a:rPr>
                      <m:t>𝟏</m:t>
                    </m:r>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sym typeface="Helvetica Neue"/>
                      </a:rPr>
                      <m:t>,</m:t>
                    </m:r>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sym typeface="Helvetica Neue"/>
                      </a:rPr>
                      <m:t>𝟔𝟔</m:t>
                    </m:r>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sym typeface="Helvetica Neue"/>
                      </a:rPr>
                      <m:t>∙</m:t>
                    </m:r>
                    <m:sSup>
                      <m:sSupPr>
                        <m:ctrlPr>
                          <a:rPr kumimoji="0" lang="nl-NL" sz="200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Helvetica Neue"/>
                          </a:rPr>
                        </m:ctrlPr>
                      </m:sSupPr>
                      <m:e>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Helvetica Neue"/>
                          </a:rPr>
                          <m:t>𝟏𝟎</m:t>
                        </m:r>
                      </m:e>
                      <m:sup>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Helvetica Neue"/>
                          </a:rPr>
                          <m:t>−</m:t>
                        </m:r>
                        <m:r>
                          <a:rPr kumimoji="0" lang="nl-NL" sz="2000" b="1"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sym typeface="Helvetica Neue"/>
                          </a:rPr>
                          <m:t>𝟐𝟕</m:t>
                        </m:r>
                      </m:sup>
                    </m:sSup>
                  </m:oMath>
                </a14:m>
                <a:r>
                  <a:rPr kumimoji="0" lang="nl-NL" sz="2000" i="0" u="none" strike="noStrike" kern="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sym typeface="Arial"/>
                  </a:rPr>
                  <a:t> kg </a:t>
                </a:r>
                <a:r>
                  <a:rPr lang="nl-NL" sz="2000" b="0" i="1" dirty="0">
                    <a:solidFill>
                      <a:schemeClr val="tx1"/>
                    </a:solidFill>
                    <a:sym typeface="Helvetica Neue"/>
                  </a:rPr>
                  <a:t>(</a:t>
                </a:r>
                <a:r>
                  <a:rPr lang="nl-NL" sz="2000" b="0" i="1" dirty="0" err="1">
                    <a:solidFill>
                      <a:schemeClr val="tx1"/>
                    </a:solidFill>
                    <a:sym typeface="Helvetica Neue"/>
                  </a:rPr>
                  <a:t>Binas</a:t>
                </a:r>
                <a:r>
                  <a:rPr lang="nl-NL" sz="2000" b="0" i="1" dirty="0">
                    <a:solidFill>
                      <a:schemeClr val="tx1"/>
                    </a:solidFill>
                    <a:sym typeface="Helvetica Neue"/>
                  </a:rPr>
                  <a:t> </a:t>
                </a:r>
                <a:r>
                  <a:rPr lang="nl-NL" sz="1867" b="0" i="1" dirty="0">
                    <a:solidFill>
                      <a:srgbClr val="000000"/>
                    </a:solidFill>
                    <a:sym typeface="Helvetica Neue"/>
                  </a:rPr>
                  <a:t>tabel 5)</a:t>
                </a:r>
                <a:endParaRPr kumimoji="0" lang="nl-NL" sz="1867" b="0" i="0" u="none" strike="noStrike" kern="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Arial" panose="020B0604020202020204" pitchFamily="34" charset="0"/>
                  <a:sym typeface="Arial"/>
                </a:endParaRPr>
              </a:p>
              <a:p>
                <a:pPr marL="0" marR="0" lvl="0" indent="0" algn="l" defTabSz="1100611" rtl="0" eaLnBrk="1" fontAlgn="auto" latinLnBrk="0" hangingPunct="0">
                  <a:lnSpc>
                    <a:spcPct val="100000"/>
                  </a:lnSpc>
                  <a:spcBef>
                    <a:spcPts val="67"/>
                  </a:spcBef>
                  <a:spcAft>
                    <a:spcPts val="67"/>
                  </a:spcAft>
                  <a:buClrTx/>
                  <a:buSzTx/>
                  <a:buFontTx/>
                  <a:buNone/>
                  <a:tabLst/>
                  <a:defRPr/>
                </a:pPr>
                <a:endParaRPr kumimoji="0" lang="nl-NL" sz="1867" b="0" i="0" u="none" strike="noStrike" kern="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Arial" panose="020B0604020202020204" pitchFamily="34" charset="0"/>
                  <a:sym typeface="Arial"/>
                </a:endParaRPr>
              </a:p>
              <a:p>
                <a:pPr/>
                <a14:m>
                  <m:oMathPara xmlns:m="http://schemas.openxmlformats.org/officeDocument/2006/math">
                    <m:oMathParaPr>
                      <m:jc m:val="left"/>
                    </m:oMathParaPr>
                    <m:oMath xmlns:m="http://schemas.openxmlformats.org/officeDocument/2006/math">
                      <m:r>
                        <a:rPr lang="nl-NL" sz="1867" b="0" i="1" smtClean="0">
                          <a:solidFill>
                            <a:schemeClr val="tx2"/>
                          </a:solidFill>
                          <a:latin typeface="Cambria Math" panose="02040503050406030204" pitchFamily="18" charset="0"/>
                        </a:rPr>
                        <m:t>𝑚</m:t>
                      </m:r>
                      <m:r>
                        <a:rPr lang="nl-NL" sz="1867" b="0" i="1" smtClean="0">
                          <a:solidFill>
                            <a:schemeClr val="tx2"/>
                          </a:solidFill>
                          <a:latin typeface="Cambria Math" panose="02040503050406030204" pitchFamily="18" charset="0"/>
                        </a:rPr>
                        <m:t>= 0,18666 [</m:t>
                      </m:r>
                      <m:r>
                        <a:rPr lang="nl-NL" sz="1867" b="0" i="1" smtClean="0">
                          <a:solidFill>
                            <a:schemeClr val="tx2"/>
                          </a:solidFill>
                          <a:latin typeface="Cambria Math" panose="02040503050406030204" pitchFamily="18" charset="0"/>
                        </a:rPr>
                        <m:t>𝑢</m:t>
                      </m:r>
                      <m:r>
                        <a:rPr lang="nl-NL" sz="1867" b="0" i="1" smtClean="0">
                          <a:solidFill>
                            <a:schemeClr val="tx2"/>
                          </a:solidFill>
                          <a:latin typeface="Cambria Math" panose="02040503050406030204" pitchFamily="18" charset="0"/>
                        </a:rPr>
                        <m:t>]∙1,660∙</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−27</m:t>
                          </m:r>
                        </m:sup>
                      </m:sSup>
                      <m:d>
                        <m:dPr>
                          <m:begChr m:val="["/>
                          <m:endChr m:val="]"/>
                          <m:ctrlPr>
                            <a:rPr lang="nl-NL" sz="1867" b="0" i="1">
                              <a:solidFill>
                                <a:schemeClr val="tx2"/>
                              </a:solidFill>
                              <a:latin typeface="Cambria Math" panose="02040503050406030204" pitchFamily="18" charset="0"/>
                            </a:rPr>
                          </m:ctrlPr>
                        </m:dPr>
                        <m:e>
                          <m:r>
                            <a:rPr lang="nl-NL" sz="1867" b="0" i="1">
                              <a:solidFill>
                                <a:schemeClr val="tx2"/>
                              </a:solidFill>
                              <a:latin typeface="Cambria Math" panose="02040503050406030204" pitchFamily="18" charset="0"/>
                            </a:rPr>
                            <m:t>𝑘𝑔</m:t>
                          </m:r>
                          <m:r>
                            <a:rPr lang="nl-NL" sz="1867" b="0" i="1">
                              <a:solidFill>
                                <a:schemeClr val="tx2"/>
                              </a:solidFill>
                              <a:latin typeface="Cambria Math" panose="02040503050406030204" pitchFamily="18" charset="0"/>
                            </a:rPr>
                            <m:t>/</m:t>
                          </m:r>
                          <m:r>
                            <a:rPr lang="nl-NL" sz="1867" b="0" i="1">
                              <a:solidFill>
                                <a:schemeClr val="tx2"/>
                              </a:solidFill>
                              <a:latin typeface="Cambria Math" panose="02040503050406030204" pitchFamily="18" charset="0"/>
                            </a:rPr>
                            <m:t>𝑢</m:t>
                          </m:r>
                        </m:e>
                      </m:d>
                      <m:r>
                        <a:rPr lang="nl-NL" sz="1867" b="0" i="1">
                          <a:solidFill>
                            <a:schemeClr val="tx2"/>
                          </a:solidFill>
                          <a:latin typeface="Cambria Math" panose="02040503050406030204" pitchFamily="18" charset="0"/>
                        </a:rPr>
                        <m:t>=3,099∙</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−28</m:t>
                          </m:r>
                        </m:sup>
                      </m:sSup>
                      <m:r>
                        <a:rPr lang="nl-NL" sz="1867" b="0" i="1">
                          <a:solidFill>
                            <a:schemeClr val="tx2"/>
                          </a:solidFill>
                          <a:latin typeface="Cambria Math" panose="02040503050406030204" pitchFamily="18" charset="0"/>
                        </a:rPr>
                        <m:t>𝑘𝑔</m:t>
                      </m:r>
                    </m:oMath>
                  </m:oMathPara>
                </a14:m>
                <a:endParaRPr lang="nl-NL" sz="1867" b="0" dirty="0">
                  <a:solidFill>
                    <a:schemeClr val="tx2"/>
                  </a:solidFill>
                </a:endParaRPr>
              </a:p>
            </p:txBody>
          </p:sp>
        </mc:Choice>
        <mc:Fallback xmlns="">
          <p:sp>
            <p:nvSpPr>
              <p:cNvPr id="5" name="Tijdelijke aanduiding voor tekst 4">
                <a:extLst>
                  <a:ext uri="{FF2B5EF4-FFF2-40B4-BE49-F238E27FC236}">
                    <a16:creationId xmlns:a16="http://schemas.microsoft.com/office/drawing/2014/main" id="{5B50EB82-FB22-A583-9096-19C13DDE8D56}"/>
                  </a:ext>
                </a:extLst>
              </p:cNvPr>
              <p:cNvSpPr>
                <a:spLocks noGrp="1" noRot="1" noChangeAspect="1" noMove="1" noResize="1" noEditPoints="1" noAdjustHandles="1" noChangeArrowheads="1" noChangeShapeType="1" noTextEdit="1"/>
              </p:cNvSpPr>
              <p:nvPr>
                <p:ph type="body" sz="half" idx="2"/>
              </p:nvPr>
            </p:nvSpPr>
            <p:spPr>
              <a:xfrm>
                <a:off x="528989" y="3316248"/>
                <a:ext cx="7020563" cy="2160038"/>
              </a:xfrm>
              <a:blipFill>
                <a:blip r:embed="rId2"/>
                <a:stretch>
                  <a:fillRect l="-1390" t="-197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ijdelijke aanduiding voor tekst 1">
                <a:extLst>
                  <a:ext uri="{FF2B5EF4-FFF2-40B4-BE49-F238E27FC236}">
                    <a16:creationId xmlns:a16="http://schemas.microsoft.com/office/drawing/2014/main" id="{24013F95-0D32-0FE3-188E-21BC04DC44A6}"/>
                  </a:ext>
                </a:extLst>
              </p:cNvPr>
              <p:cNvSpPr txBox="1">
                <a:spLocks/>
              </p:cNvSpPr>
              <p:nvPr/>
            </p:nvSpPr>
            <p:spPr>
              <a:xfrm>
                <a:off x="429208" y="1492375"/>
                <a:ext cx="9723541" cy="1465045"/>
              </a:xfrm>
              <a:prstGeom prst="rect">
                <a:avLst/>
              </a:prstGeom>
            </p:spPr>
            <p:txBody>
              <a:bodyPr lIns="0" tIns="0" rIns="0" bIns="0"/>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r>
                  <a:rPr lang="nl-NL" sz="2667" b="0" dirty="0">
                    <a:solidFill>
                      <a:schemeClr val="tx2"/>
                    </a:solidFill>
                  </a:rPr>
                  <a:t>Bereken </a:t>
                </a:r>
                <a14:m>
                  <m:oMath xmlns:m="http://schemas.openxmlformats.org/officeDocument/2006/math">
                    <m:r>
                      <a:rPr lang="el-GR" sz="2667" b="0" i="1" smtClean="0">
                        <a:solidFill>
                          <a:schemeClr val="tx2"/>
                        </a:solidFill>
                        <a:latin typeface="Cambria Math" panose="02040503050406030204" pitchFamily="18" charset="0"/>
                      </a:rPr>
                      <m:t>𝛥</m:t>
                    </m:r>
                    <m:r>
                      <a:rPr lang="nl-NL" sz="2667" b="0" i="1">
                        <a:solidFill>
                          <a:schemeClr val="tx2"/>
                        </a:solidFill>
                        <a:latin typeface="Cambria Math" panose="02040503050406030204" pitchFamily="18" charset="0"/>
                      </a:rPr>
                      <m:t>𝐸</m:t>
                    </m:r>
                    <m:r>
                      <a:rPr lang="nl-NL" sz="2667" b="0" smtClean="0">
                        <a:solidFill>
                          <a:schemeClr val="tx2"/>
                        </a:solidFill>
                        <a:latin typeface="Cambria Math" panose="02040503050406030204" pitchFamily="18" charset="0"/>
                      </a:rPr>
                      <m:t> (</m:t>
                    </m:r>
                    <m:r>
                      <m:rPr>
                        <m:sty m:val="p"/>
                      </m:rPr>
                      <a:rPr lang="nl-NL" sz="2667" b="0" smtClean="0">
                        <a:solidFill>
                          <a:schemeClr val="tx2"/>
                        </a:solidFill>
                        <a:latin typeface="Cambria Math" panose="02040503050406030204" pitchFamily="18" charset="0"/>
                      </a:rPr>
                      <m:t>in</m:t>
                    </m:r>
                    <m:r>
                      <a:rPr lang="nl-NL" sz="2667" b="0" smtClean="0">
                        <a:solidFill>
                          <a:schemeClr val="tx2"/>
                        </a:solidFill>
                        <a:latin typeface="Cambria Math" panose="02040503050406030204" pitchFamily="18" charset="0"/>
                      </a:rPr>
                      <m:t> </m:t>
                    </m:r>
                    <m:r>
                      <m:rPr>
                        <m:sty m:val="p"/>
                      </m:rPr>
                      <a:rPr lang="nl-NL" sz="2667" b="0" smtClean="0">
                        <a:solidFill>
                          <a:schemeClr val="tx2"/>
                        </a:solidFill>
                        <a:latin typeface="Cambria Math" panose="02040503050406030204" pitchFamily="18" charset="0"/>
                      </a:rPr>
                      <m:t>MeV</m:t>
                    </m:r>
                    <m:r>
                      <a:rPr lang="nl-NL" sz="2667" b="0" smtClean="0">
                        <a:solidFill>
                          <a:schemeClr val="tx2"/>
                        </a:solidFill>
                        <a:latin typeface="Cambria Math" panose="02040503050406030204" pitchFamily="18" charset="0"/>
                      </a:rPr>
                      <m:t>)</m:t>
                    </m:r>
                  </m:oMath>
                </a14:m>
                <a:r>
                  <a:rPr lang="nl-NL" sz="2667" b="0" dirty="0">
                    <a:solidFill>
                      <a:schemeClr val="tx2"/>
                    </a:solidFill>
                  </a:rPr>
                  <a:t> die vrijkomt bij de volgende kernsplijting:</a:t>
                </a:r>
              </a:p>
              <a:p>
                <a:endParaRPr lang="nl-NL" sz="2400" b="0" dirty="0">
                  <a:solidFill>
                    <a:schemeClr val="tx2"/>
                  </a:solidFill>
                </a:endParaRPr>
              </a:p>
              <a:p>
                <a14:m>
                  <m:oMath xmlns:m="http://schemas.openxmlformats.org/officeDocument/2006/math">
                    <m:sPre>
                      <m:sPrePr>
                        <m:ctrlPr>
                          <a:rPr lang="nl-NL" sz="2000" i="1">
                            <a:solidFill>
                              <a:srgbClr val="0C419A"/>
                            </a:solidFill>
                            <a:latin typeface="Cambria Math" panose="02040503050406030204" pitchFamily="18" charset="0"/>
                          </a:rPr>
                        </m:ctrlPr>
                      </m:sPrePr>
                      <m:sub>
                        <m:r>
                          <a:rPr lang="nl-NL" sz="2000" i="1">
                            <a:solidFill>
                              <a:srgbClr val="0C419A"/>
                            </a:solidFill>
                            <a:latin typeface="Cambria Math" panose="02040503050406030204" pitchFamily="18" charset="0"/>
                          </a:rPr>
                          <m:t>92</m:t>
                        </m:r>
                      </m:sub>
                      <m:sup>
                        <m:r>
                          <a:rPr lang="nl-NL" sz="2000" i="1">
                            <a:solidFill>
                              <a:srgbClr val="0C419A"/>
                            </a:solidFill>
                            <a:latin typeface="Cambria Math" panose="02040503050406030204" pitchFamily="18" charset="0"/>
                          </a:rPr>
                          <m:t>235</m:t>
                        </m:r>
                      </m:sup>
                      <m:e>
                        <m:r>
                          <a:rPr lang="nl-NL" sz="2000" i="1">
                            <a:solidFill>
                              <a:srgbClr val="0C419A"/>
                            </a:solidFill>
                            <a:latin typeface="Cambria Math" panose="02040503050406030204" pitchFamily="18" charset="0"/>
                          </a:rPr>
                          <m:t>𝑈</m:t>
                        </m:r>
                      </m:e>
                    </m:sPre>
                    <m:r>
                      <a:rPr lang="nl-NL" sz="2000" i="1">
                        <a:solidFill>
                          <a:srgbClr val="0C419A"/>
                        </a:solidFill>
                        <a:latin typeface="Cambria Math" panose="02040503050406030204" pitchFamily="18" charset="0"/>
                      </a:rPr>
                      <m:t>+</m:t>
                    </m:r>
                    <m:sPre>
                      <m:sPrePr>
                        <m:ctrlPr>
                          <a:rPr lang="nl-NL" sz="2000" i="1">
                            <a:solidFill>
                              <a:srgbClr val="0C419A"/>
                            </a:solidFill>
                            <a:latin typeface="Cambria Math" panose="02040503050406030204" pitchFamily="18" charset="0"/>
                          </a:rPr>
                        </m:ctrlPr>
                      </m:sPrePr>
                      <m:sub>
                        <m:r>
                          <a:rPr lang="nl-NL" sz="2000" i="1">
                            <a:solidFill>
                              <a:srgbClr val="0C419A"/>
                            </a:solidFill>
                            <a:latin typeface="Cambria Math" panose="02040503050406030204" pitchFamily="18" charset="0"/>
                          </a:rPr>
                          <m:t>0</m:t>
                        </m:r>
                      </m:sub>
                      <m:sup>
                        <m:r>
                          <a:rPr lang="nl-NL" sz="2000" i="1">
                            <a:solidFill>
                              <a:srgbClr val="0C419A"/>
                            </a:solidFill>
                            <a:latin typeface="Cambria Math" panose="02040503050406030204" pitchFamily="18" charset="0"/>
                          </a:rPr>
                          <m:t>1</m:t>
                        </m:r>
                      </m:sup>
                      <m:e>
                        <m:r>
                          <a:rPr lang="nl-NL" sz="2000" i="1">
                            <a:solidFill>
                              <a:srgbClr val="0C419A"/>
                            </a:solidFill>
                            <a:latin typeface="Cambria Math" panose="02040503050406030204" pitchFamily="18" charset="0"/>
                          </a:rPr>
                          <m:t>𝑛</m:t>
                        </m:r>
                      </m:e>
                    </m:sPre>
                  </m:oMath>
                </a14:m>
                <a:r>
                  <a:rPr lang="nl-NL" sz="2000" dirty="0">
                    <a:solidFill>
                      <a:srgbClr val="FFFFFF"/>
                    </a:solidFill>
                    <a:sym typeface="Arial Medium"/>
                  </a:rPr>
                  <a:t> </a:t>
                </a:r>
                <a:r>
                  <a:rPr lang="nl-NL" sz="2000" dirty="0">
                    <a:solidFill>
                      <a:schemeClr val="tx2"/>
                    </a:solidFill>
                    <a:sym typeface="Wingdings" panose="05000000000000000000" pitchFamily="2" charset="2"/>
                  </a:rPr>
                  <a:t></a:t>
                </a:r>
                <a:r>
                  <a:rPr lang="nl-NL" sz="2000" dirty="0">
                    <a:solidFill>
                      <a:schemeClr val="tx2"/>
                    </a:solidFill>
                    <a:sym typeface="Arial Medium"/>
                  </a:rPr>
                  <a:t> </a:t>
                </a:r>
                <a14:m>
                  <m:oMath xmlns:m="http://schemas.openxmlformats.org/officeDocument/2006/math">
                    <m:sPre>
                      <m:sPrePr>
                        <m:ctrlPr>
                          <a:rPr lang="nl-NL" sz="2000" i="1">
                            <a:solidFill>
                              <a:srgbClr val="34AA87"/>
                            </a:solidFill>
                            <a:latin typeface="Cambria Math" panose="02040503050406030204" pitchFamily="18" charset="0"/>
                          </a:rPr>
                        </m:ctrlPr>
                      </m:sPrePr>
                      <m:sub>
                        <m:r>
                          <a:rPr lang="nl-NL" sz="2000" i="1">
                            <a:solidFill>
                              <a:srgbClr val="34AA87"/>
                            </a:solidFill>
                            <a:latin typeface="Cambria Math" panose="02040503050406030204" pitchFamily="18" charset="0"/>
                          </a:rPr>
                          <m:t>36</m:t>
                        </m:r>
                      </m:sub>
                      <m:sup>
                        <m:r>
                          <a:rPr lang="nl-NL" sz="2000" i="1">
                            <a:solidFill>
                              <a:srgbClr val="34AA87"/>
                            </a:solidFill>
                            <a:latin typeface="Cambria Math" panose="02040503050406030204" pitchFamily="18" charset="0"/>
                          </a:rPr>
                          <m:t>92</m:t>
                        </m:r>
                      </m:sup>
                      <m:e>
                        <m:r>
                          <a:rPr lang="nl-NL" sz="2000" i="1">
                            <a:solidFill>
                              <a:srgbClr val="34AA87"/>
                            </a:solidFill>
                            <a:latin typeface="Cambria Math" panose="02040503050406030204" pitchFamily="18" charset="0"/>
                          </a:rPr>
                          <m:t>𝐾𝑟</m:t>
                        </m:r>
                      </m:e>
                    </m:sPre>
                    <m:r>
                      <a:rPr lang="nl-NL" sz="2000" i="1">
                        <a:solidFill>
                          <a:srgbClr val="34AA87"/>
                        </a:solidFill>
                        <a:latin typeface="Cambria Math" panose="02040503050406030204" pitchFamily="18" charset="0"/>
                      </a:rPr>
                      <m:t>+</m:t>
                    </m:r>
                    <m:sPre>
                      <m:sPrePr>
                        <m:ctrlPr>
                          <a:rPr lang="nl-NL" sz="2000" i="1">
                            <a:solidFill>
                              <a:srgbClr val="34AA87"/>
                            </a:solidFill>
                            <a:latin typeface="Cambria Math" panose="02040503050406030204" pitchFamily="18" charset="0"/>
                          </a:rPr>
                        </m:ctrlPr>
                      </m:sPrePr>
                      <m:sub>
                        <m:r>
                          <a:rPr lang="nl-NL" sz="2000" i="1">
                            <a:solidFill>
                              <a:srgbClr val="34AA87"/>
                            </a:solidFill>
                            <a:latin typeface="Cambria Math" panose="02040503050406030204" pitchFamily="18" charset="0"/>
                          </a:rPr>
                          <m:t>56</m:t>
                        </m:r>
                      </m:sub>
                      <m:sup>
                        <m:r>
                          <a:rPr lang="nl-NL" sz="2000" i="1">
                            <a:solidFill>
                              <a:srgbClr val="34AA87"/>
                            </a:solidFill>
                            <a:latin typeface="Cambria Math" panose="02040503050406030204" pitchFamily="18" charset="0"/>
                          </a:rPr>
                          <m:t>141</m:t>
                        </m:r>
                      </m:sup>
                      <m:e>
                        <m:r>
                          <a:rPr lang="nl-NL" sz="2000" i="1">
                            <a:solidFill>
                              <a:srgbClr val="34AA87"/>
                            </a:solidFill>
                            <a:latin typeface="Cambria Math" panose="02040503050406030204" pitchFamily="18" charset="0"/>
                          </a:rPr>
                          <m:t>𝐵𝑎</m:t>
                        </m:r>
                      </m:e>
                    </m:sPre>
                    <m:r>
                      <a:rPr lang="nl-NL" sz="2000" i="1">
                        <a:solidFill>
                          <a:srgbClr val="34AA87"/>
                        </a:solidFill>
                        <a:latin typeface="Cambria Math" panose="02040503050406030204" pitchFamily="18" charset="0"/>
                      </a:rPr>
                      <m:t>+3 </m:t>
                    </m:r>
                    <m:sPre>
                      <m:sPrePr>
                        <m:ctrlPr>
                          <a:rPr lang="nl-NL" sz="2000" i="1">
                            <a:solidFill>
                              <a:srgbClr val="34AA87"/>
                            </a:solidFill>
                            <a:latin typeface="Cambria Math" panose="02040503050406030204" pitchFamily="18" charset="0"/>
                          </a:rPr>
                        </m:ctrlPr>
                      </m:sPrePr>
                      <m:sub>
                        <m:r>
                          <a:rPr lang="nl-NL" sz="2000" i="1">
                            <a:solidFill>
                              <a:srgbClr val="34AA87"/>
                            </a:solidFill>
                            <a:latin typeface="Cambria Math" panose="02040503050406030204" pitchFamily="18" charset="0"/>
                          </a:rPr>
                          <m:t>0</m:t>
                        </m:r>
                      </m:sub>
                      <m:sup>
                        <m:r>
                          <a:rPr lang="nl-NL" sz="2000" i="1">
                            <a:solidFill>
                              <a:srgbClr val="34AA87"/>
                            </a:solidFill>
                            <a:latin typeface="Cambria Math" panose="02040503050406030204" pitchFamily="18" charset="0"/>
                          </a:rPr>
                          <m:t>1</m:t>
                        </m:r>
                      </m:sup>
                      <m:e>
                        <m:r>
                          <a:rPr lang="nl-NL" sz="2000" i="1">
                            <a:solidFill>
                              <a:srgbClr val="34AA87"/>
                            </a:solidFill>
                            <a:latin typeface="Cambria Math" panose="02040503050406030204" pitchFamily="18" charset="0"/>
                          </a:rPr>
                          <m:t>𝑛</m:t>
                        </m:r>
                      </m:e>
                    </m:sPre>
                    <m:r>
                      <a:rPr lang="nl-NL" sz="2000" i="1" smtClean="0">
                        <a:solidFill>
                          <a:schemeClr val="tx2"/>
                        </a:solidFill>
                        <a:latin typeface="Cambria Math" panose="02040503050406030204" pitchFamily="18" charset="0"/>
                      </a:rPr>
                      <m:t>+</m:t>
                    </m:r>
                    <m:r>
                      <a:rPr lang="nl-NL" sz="2000" b="0" i="1" smtClean="0">
                        <a:solidFill>
                          <a:schemeClr val="tx2"/>
                        </a:solidFill>
                        <a:latin typeface="Cambria Math" panose="02040503050406030204" pitchFamily="18" charset="0"/>
                      </a:rPr>
                      <m:t>𝑒𝑛𝑒𝑟𝑔𝑖𝑒</m:t>
                    </m:r>
                  </m:oMath>
                </a14:m>
                <a:endParaRPr lang="nl-NL" sz="2000" i="1" dirty="0">
                  <a:solidFill>
                    <a:srgbClr val="002060"/>
                  </a:solidFill>
                </a:endParaRPr>
              </a:p>
              <a:p>
                <a:endParaRPr lang="nl-NL" sz="2000" dirty="0"/>
              </a:p>
            </p:txBody>
          </p:sp>
        </mc:Choice>
        <mc:Fallback xmlns="">
          <p:sp>
            <p:nvSpPr>
              <p:cNvPr id="9" name="Tijdelijke aanduiding voor tekst 1">
                <a:extLst>
                  <a:ext uri="{FF2B5EF4-FFF2-40B4-BE49-F238E27FC236}">
                    <a16:creationId xmlns:a16="http://schemas.microsoft.com/office/drawing/2014/main" id="{24013F95-0D32-0FE3-188E-21BC04DC44A6}"/>
                  </a:ext>
                </a:extLst>
              </p:cNvPr>
              <p:cNvSpPr txBox="1">
                <a:spLocks noRot="1" noChangeAspect="1" noMove="1" noResize="1" noEditPoints="1" noAdjustHandles="1" noChangeArrowheads="1" noChangeShapeType="1" noTextEdit="1"/>
              </p:cNvSpPr>
              <p:nvPr/>
            </p:nvSpPr>
            <p:spPr>
              <a:xfrm>
                <a:off x="429208" y="1492375"/>
                <a:ext cx="9723541" cy="1465045"/>
              </a:xfrm>
              <a:prstGeom prst="rect">
                <a:avLst/>
              </a:prstGeom>
              <a:blipFill>
                <a:blip r:embed="rId3"/>
                <a:stretch>
                  <a:fillRect l="-125" t="-7083" r="-63"/>
                </a:stretch>
              </a:blipFill>
            </p:spPr>
            <p:txBody>
              <a:bodyPr/>
              <a:lstStyle/>
              <a:p>
                <a:r>
                  <a:rPr lang="nl-NL">
                    <a:noFill/>
                  </a:rPr>
                  <a:t> </a:t>
                </a:r>
              </a:p>
            </p:txBody>
          </p:sp>
        </mc:Fallback>
      </mc:AlternateContent>
      <p:sp>
        <p:nvSpPr>
          <p:cNvPr id="10" name="Text Placeholder 1">
            <a:extLst>
              <a:ext uri="{FF2B5EF4-FFF2-40B4-BE49-F238E27FC236}">
                <a16:creationId xmlns:a16="http://schemas.microsoft.com/office/drawing/2014/main" id="{196093A8-ED07-24CD-8413-AE049A9DC4CF}"/>
              </a:ext>
            </a:extLst>
          </p:cNvPr>
          <p:cNvSpPr txBox="1">
            <a:spLocks/>
          </p:cNvSpPr>
          <p:nvPr/>
        </p:nvSpPr>
        <p:spPr>
          <a:xfrm>
            <a:off x="528989" y="632606"/>
            <a:ext cx="10183487" cy="1022364"/>
          </a:xfrm>
          <a:prstGeom prst="rect">
            <a:avLst/>
          </a:prstGeom>
        </p:spPr>
        <p:txBody>
          <a:bodyPr lIns="0" tIns="0" rIns="0" bIns="0">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endParaRPr lang="nl-NL" sz="5333" dirty="0"/>
          </a:p>
        </p:txBody>
      </p:sp>
      <p:pic>
        <p:nvPicPr>
          <p:cNvPr id="11" name="Graphic 10">
            <a:extLst>
              <a:ext uri="{FF2B5EF4-FFF2-40B4-BE49-F238E27FC236}">
                <a16:creationId xmlns:a16="http://schemas.microsoft.com/office/drawing/2014/main" id="{F95086E3-941B-05B5-FF2D-7A9E6E626C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3738" y="1806502"/>
            <a:ext cx="3270900" cy="3270900"/>
          </a:xfrm>
          <a:prstGeom prst="rect">
            <a:avLst/>
          </a:prstGeom>
        </p:spPr>
      </p:pic>
    </p:spTree>
    <p:extLst>
      <p:ext uri="{BB962C8B-B14F-4D97-AF65-F5344CB8AC3E}">
        <p14:creationId xmlns:p14="http://schemas.microsoft.com/office/powerpoint/2010/main" val="290142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E3A57-D3BC-9291-C249-82A4A5B3C3F8}"/>
              </a:ext>
            </a:extLst>
          </p:cNvPr>
          <p:cNvSpPr>
            <a:spLocks noGrp="1"/>
          </p:cNvSpPr>
          <p:nvPr>
            <p:ph type="title"/>
          </p:nvPr>
        </p:nvSpPr>
        <p:spPr>
          <a:xfrm>
            <a:off x="508473" y="531184"/>
            <a:ext cx="8628062" cy="824644"/>
          </a:xfrm>
        </p:spPr>
        <p:txBody>
          <a:bodyPr>
            <a:normAutofit fontScale="90000"/>
          </a:bodyPr>
          <a:lstStyle/>
          <a:p>
            <a:r>
              <a:rPr lang="nl-NL" dirty="0"/>
              <a:t>Vervolg v</a:t>
            </a:r>
            <a:r>
              <a:rPr lang="nl-NL" sz="3200" dirty="0"/>
              <a:t>oorbeeld: massadefect</a:t>
            </a:r>
            <a:br>
              <a:rPr lang="nl-NL" sz="3200" dirty="0"/>
            </a:br>
            <a:endParaRPr lang="nl-NL" dirty="0"/>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5B50EB82-FB22-A583-9096-19C13DDE8D56}"/>
                  </a:ext>
                </a:extLst>
              </p:cNvPr>
              <p:cNvSpPr>
                <a:spLocks noGrp="1"/>
              </p:cNvSpPr>
              <p:nvPr>
                <p:ph type="body" sz="half" idx="2"/>
              </p:nvPr>
            </p:nvSpPr>
            <p:spPr>
              <a:xfrm>
                <a:off x="508473" y="2962958"/>
                <a:ext cx="10856278" cy="3811588"/>
              </a:xfrm>
            </p:spPr>
            <p:txBody>
              <a:bodyPr>
                <a:normAutofit fontScale="92500"/>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marL="0" marR="0" lvl="0" indent="0" algn="l" defTabSz="1100611" rtl="0" eaLnBrk="1" fontAlgn="auto" latinLnBrk="0" hangingPunct="0">
                  <a:lnSpc>
                    <a:spcPct val="100000"/>
                  </a:lnSpc>
                  <a:spcBef>
                    <a:spcPts val="67"/>
                  </a:spcBef>
                  <a:spcAft>
                    <a:spcPts val="67"/>
                  </a:spcAft>
                  <a:buClrTx/>
                  <a:buSzTx/>
                  <a:buFontTx/>
                  <a:buNone/>
                  <a:tabLst/>
                  <a:defRPr/>
                </a:pPr>
                <a:r>
                  <a:rPr lang="nl-NL" sz="2400" kern="0" dirty="0">
                    <a:solidFill>
                      <a:schemeClr val="accent2"/>
                    </a:solidFill>
                    <a:latin typeface="+mj-lt"/>
                    <a:sym typeface="Helvetica Neue"/>
                  </a:rPr>
                  <a:t>3. Als laatste</a:t>
                </a:r>
                <a:r>
                  <a:rPr lang="nl-NL" sz="2400" b="0" kern="0" dirty="0">
                    <a:solidFill>
                      <a:schemeClr val="accent2"/>
                    </a:solidFill>
                    <a:latin typeface="+mj-lt"/>
                    <a:sym typeface="Helvetica Neue"/>
                  </a:rPr>
                  <a:t>: pas de formule</a:t>
                </a:r>
                <a:r>
                  <a:rPr kumimoji="0" lang="nl-NL" sz="2400" b="0" i="0" u="none" strike="noStrike" kern="0" cap="none" spc="0" normalizeH="0" baseline="0" noProof="0" dirty="0">
                    <a:ln>
                      <a:noFill/>
                    </a:ln>
                    <a:solidFill>
                      <a:schemeClr val="accent2"/>
                    </a:solidFill>
                    <a:effectLst/>
                    <a:uLnTx/>
                    <a:uFillTx/>
                    <a:latin typeface="+mj-lt"/>
                    <a:sym typeface="Helvetica Neue"/>
                  </a:rPr>
                  <a:t> </a:t>
                </a:r>
                <a14:m>
                  <m:oMath xmlns:m="http://schemas.openxmlformats.org/officeDocument/2006/math">
                    <m:r>
                      <a:rPr kumimoji="0" lang="el-GR" sz="2400" b="1" i="1" u="none" strike="noStrike" kern="0" cap="none" spc="0" normalizeH="0" baseline="0" noProof="0" smtClean="0">
                        <a:ln>
                          <a:noFill/>
                        </a:ln>
                        <a:solidFill>
                          <a:schemeClr val="accent2"/>
                        </a:solidFill>
                        <a:effectLst/>
                        <a:uLnTx/>
                        <a:uFillTx/>
                        <a:latin typeface="Cambria Math" panose="02040503050406030204" pitchFamily="18" charset="0"/>
                        <a:sym typeface="Helvetica Neue"/>
                      </a:rPr>
                      <m:t>𝜟</m:t>
                    </m:r>
                    <m:r>
                      <a:rPr kumimoji="0" lang="nl-NL" sz="2400" b="1" i="1" u="none" strike="noStrike" kern="0" cap="none" spc="0" normalizeH="0" baseline="0" noProof="0">
                        <a:ln>
                          <a:noFill/>
                        </a:ln>
                        <a:solidFill>
                          <a:schemeClr val="accent2"/>
                        </a:solidFill>
                        <a:effectLst/>
                        <a:uLnTx/>
                        <a:uFillTx/>
                        <a:latin typeface="Cambria Math" panose="02040503050406030204" pitchFamily="18" charset="0"/>
                        <a:sym typeface="Helvetica Neue"/>
                      </a:rPr>
                      <m:t>𝑬</m:t>
                    </m:r>
                  </m:oMath>
                </a14:m>
                <a:r>
                  <a:rPr kumimoji="0" lang="nl-NL" sz="2400" i="0" u="none" strike="noStrike" kern="0" cap="none" spc="0" normalizeH="0" baseline="0" noProof="0" dirty="0">
                    <a:ln>
                      <a:noFill/>
                    </a:ln>
                    <a:solidFill>
                      <a:schemeClr val="accent2"/>
                    </a:solidFill>
                    <a:effectLst/>
                    <a:uLnTx/>
                    <a:uFillTx/>
                    <a:latin typeface="+mj-lt"/>
                    <a:sym typeface="Helvetica Neue"/>
                  </a:rPr>
                  <a:t> =</a:t>
                </a:r>
                <a:r>
                  <a:rPr kumimoji="0" lang="nl-NL" sz="2400" i="0" u="none" strike="noStrike" kern="0" cap="none" spc="0" normalizeH="0" noProof="0" dirty="0">
                    <a:ln>
                      <a:noFill/>
                    </a:ln>
                    <a:solidFill>
                      <a:schemeClr val="accent2"/>
                    </a:solidFill>
                    <a:effectLst/>
                    <a:uLnTx/>
                    <a:uFillTx/>
                    <a:latin typeface="+mj-lt"/>
                    <a:sym typeface="Helvetica Neue"/>
                  </a:rPr>
                  <a:t> </a:t>
                </a:r>
                <a14:m>
                  <m:oMath xmlns:m="http://schemas.openxmlformats.org/officeDocument/2006/math">
                    <m:r>
                      <a:rPr lang="el-GR" sz="2400" b="1" i="1">
                        <a:solidFill>
                          <a:schemeClr val="accent2"/>
                        </a:solidFill>
                        <a:latin typeface="Cambria Math" panose="02040503050406030204" pitchFamily="18" charset="0"/>
                      </a:rPr>
                      <m:t>𝜟</m:t>
                    </m:r>
                    <m:r>
                      <a:rPr lang="nl-NL" sz="2400" b="1" i="1">
                        <a:solidFill>
                          <a:schemeClr val="accent2"/>
                        </a:solidFill>
                        <a:latin typeface="Cambria Math" panose="02040503050406030204" pitchFamily="18" charset="0"/>
                      </a:rPr>
                      <m:t>𝒎</m:t>
                    </m:r>
                    <m:r>
                      <a:rPr lang="nl-NL" sz="2400" b="1" i="1">
                        <a:solidFill>
                          <a:schemeClr val="accent2"/>
                        </a:solidFill>
                        <a:latin typeface="Cambria Math" panose="02040503050406030204" pitchFamily="18" charset="0"/>
                      </a:rPr>
                      <m:t>·</m:t>
                    </m:r>
                    <m:sSup>
                      <m:sSupPr>
                        <m:ctrlPr>
                          <a:rPr lang="nl-NL" sz="2400" i="1">
                            <a:solidFill>
                              <a:schemeClr val="accent2"/>
                            </a:solidFill>
                            <a:latin typeface="Cambria Math" panose="02040503050406030204" pitchFamily="18" charset="0"/>
                          </a:rPr>
                        </m:ctrlPr>
                      </m:sSupPr>
                      <m:e>
                        <m:r>
                          <a:rPr lang="nl-NL" sz="2400" b="1" i="1">
                            <a:solidFill>
                              <a:schemeClr val="accent2"/>
                            </a:solidFill>
                            <a:latin typeface="Cambria Math" panose="02040503050406030204" pitchFamily="18" charset="0"/>
                          </a:rPr>
                          <m:t>𝒄</m:t>
                        </m:r>
                      </m:e>
                      <m:sup>
                        <m:r>
                          <a:rPr lang="nl-NL" sz="2400" b="1" i="1">
                            <a:solidFill>
                              <a:schemeClr val="accent2"/>
                            </a:solidFill>
                            <a:latin typeface="Cambria Math" panose="02040503050406030204" pitchFamily="18" charset="0"/>
                          </a:rPr>
                          <m:t>𝟐</m:t>
                        </m:r>
                      </m:sup>
                    </m:sSup>
                  </m:oMath>
                </a14:m>
                <a:r>
                  <a:rPr lang="nl-NL" sz="2400" dirty="0">
                    <a:solidFill>
                      <a:schemeClr val="accent2"/>
                    </a:solidFill>
                    <a:latin typeface="+mj-lt"/>
                  </a:rPr>
                  <a:t>  </a:t>
                </a:r>
                <a:r>
                  <a:rPr lang="nl-NL" sz="2400" b="0" dirty="0">
                    <a:solidFill>
                      <a:schemeClr val="accent2"/>
                    </a:solidFill>
                    <a:latin typeface="+mj-lt"/>
                  </a:rPr>
                  <a:t>toe.</a:t>
                </a:r>
              </a:p>
              <a:p>
                <a:pPr marL="0" marR="0" lvl="0" indent="0" algn="l" defTabSz="1100611" rtl="0" eaLnBrk="1" fontAlgn="auto" latinLnBrk="0" hangingPunct="0">
                  <a:lnSpc>
                    <a:spcPct val="100000"/>
                  </a:lnSpc>
                  <a:spcBef>
                    <a:spcPts val="67"/>
                  </a:spcBef>
                  <a:spcAft>
                    <a:spcPts val="67"/>
                  </a:spcAft>
                  <a:buClrTx/>
                  <a:buSzTx/>
                  <a:buFontTx/>
                  <a:buNone/>
                  <a:tabLst/>
                  <a:defRPr/>
                </a:pPr>
                <a:endParaRPr lang="nl-NL" sz="2400" b="0" dirty="0">
                  <a:solidFill>
                    <a:schemeClr val="accent2"/>
                  </a:solidFill>
                  <a:latin typeface="+mj-lt"/>
                </a:endParaRPr>
              </a:p>
              <a:p>
                <a:pPr/>
                <a14:m>
                  <m:oMathPara xmlns:m="http://schemas.openxmlformats.org/officeDocument/2006/math">
                    <m:oMathParaPr>
                      <m:jc m:val="left"/>
                    </m:oMathParaPr>
                    <m:oMath xmlns:m="http://schemas.openxmlformats.org/officeDocument/2006/math">
                      <m:r>
                        <a:rPr lang="nl-NL" sz="1867" b="0" i="1" smtClean="0">
                          <a:solidFill>
                            <a:schemeClr val="tx2"/>
                          </a:solidFill>
                          <a:latin typeface="Cambria Math" panose="02040503050406030204" pitchFamily="18" charset="0"/>
                        </a:rPr>
                        <m:t>∆</m:t>
                      </m:r>
                      <m:r>
                        <a:rPr lang="nl-NL" sz="1867" b="0" i="1" smtClean="0">
                          <a:solidFill>
                            <a:schemeClr val="tx2"/>
                          </a:solidFill>
                          <a:latin typeface="Cambria Math" panose="02040503050406030204" pitchFamily="18" charset="0"/>
                        </a:rPr>
                        <m:t>𝐸</m:t>
                      </m:r>
                      <m:r>
                        <a:rPr lang="nl-NL" sz="1867" b="0" i="1" smtClean="0">
                          <a:solidFill>
                            <a:schemeClr val="tx2"/>
                          </a:solidFill>
                          <a:latin typeface="Cambria Math" panose="02040503050406030204" pitchFamily="18" charset="0"/>
                        </a:rPr>
                        <m:t>=3,099∙</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−28</m:t>
                          </m:r>
                        </m:sup>
                      </m:sSup>
                      <m:d>
                        <m:dPr>
                          <m:begChr m:val="["/>
                          <m:endChr m:val="]"/>
                          <m:ctrlPr>
                            <a:rPr lang="nl-NL" sz="1867" b="0" i="1">
                              <a:solidFill>
                                <a:schemeClr val="tx2"/>
                              </a:solidFill>
                              <a:latin typeface="Cambria Math" panose="02040503050406030204" pitchFamily="18" charset="0"/>
                            </a:rPr>
                          </m:ctrlPr>
                        </m:dPr>
                        <m:e>
                          <m:r>
                            <a:rPr lang="nl-NL" sz="1867" b="0" i="1">
                              <a:solidFill>
                                <a:schemeClr val="tx2"/>
                              </a:solidFill>
                              <a:latin typeface="Cambria Math" panose="02040503050406030204" pitchFamily="18" charset="0"/>
                            </a:rPr>
                            <m:t>𝑘𝑔</m:t>
                          </m:r>
                        </m:e>
                      </m:d>
                      <m:r>
                        <a:rPr lang="nl-NL" sz="1867" b="0" i="1">
                          <a:solidFill>
                            <a:schemeClr val="tx2"/>
                          </a:solidFill>
                          <a:latin typeface="Cambria Math" panose="02040503050406030204" pitchFamily="18" charset="0"/>
                        </a:rPr>
                        <m:t>·</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2,998∙</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8</m:t>
                              </m:r>
                            </m:sup>
                          </m:sSup>
                          <m:r>
                            <a:rPr lang="nl-NL" sz="1867" b="0" i="1">
                              <a:solidFill>
                                <a:schemeClr val="tx2"/>
                              </a:solidFill>
                              <a:latin typeface="Cambria Math" panose="02040503050406030204" pitchFamily="18" charset="0"/>
                            </a:rPr>
                            <m:t> </m:t>
                          </m:r>
                          <m:d>
                            <m:dPr>
                              <m:begChr m:val="["/>
                              <m:endChr m:val="]"/>
                              <m:ctrlPr>
                                <a:rPr lang="nl-NL" sz="1867" b="0" i="1">
                                  <a:solidFill>
                                    <a:schemeClr val="tx2"/>
                                  </a:solidFill>
                                  <a:latin typeface="Cambria Math" panose="02040503050406030204" pitchFamily="18" charset="0"/>
                                </a:rPr>
                              </m:ctrlPr>
                            </m:dPr>
                            <m:e>
                              <m:f>
                                <m:fPr>
                                  <m:ctrlPr>
                                    <a:rPr lang="nl-NL" sz="1867" b="0" i="1">
                                      <a:solidFill>
                                        <a:schemeClr val="tx2"/>
                                      </a:solidFill>
                                      <a:latin typeface="Cambria Math" panose="02040503050406030204" pitchFamily="18" charset="0"/>
                                    </a:rPr>
                                  </m:ctrlPr>
                                </m:fPr>
                                <m:num>
                                  <m:r>
                                    <a:rPr lang="nl-NL" sz="1867" b="0" i="1">
                                      <a:solidFill>
                                        <a:schemeClr val="tx2"/>
                                      </a:solidFill>
                                      <a:latin typeface="Cambria Math" panose="02040503050406030204" pitchFamily="18" charset="0"/>
                                    </a:rPr>
                                    <m:t>𝑚</m:t>
                                  </m:r>
                                </m:num>
                                <m:den>
                                  <m:r>
                                    <a:rPr lang="nl-NL" sz="1867" b="0" i="1">
                                      <a:solidFill>
                                        <a:schemeClr val="tx2"/>
                                      </a:solidFill>
                                      <a:latin typeface="Cambria Math" panose="02040503050406030204" pitchFamily="18" charset="0"/>
                                    </a:rPr>
                                    <m:t>𝑠</m:t>
                                  </m:r>
                                </m:den>
                              </m:f>
                            </m:e>
                          </m:d>
                        </m:e>
                        <m:sup>
                          <m:r>
                            <a:rPr lang="nl-NL" sz="1867" b="0" i="1">
                              <a:solidFill>
                                <a:schemeClr val="tx2"/>
                              </a:solidFill>
                              <a:latin typeface="Cambria Math" panose="02040503050406030204" pitchFamily="18" charset="0"/>
                            </a:rPr>
                            <m:t>2</m:t>
                          </m:r>
                        </m:sup>
                      </m:sSup>
                      <m:r>
                        <a:rPr lang="nl-NL" sz="1867" b="0" i="1">
                          <a:solidFill>
                            <a:schemeClr val="tx2"/>
                          </a:solidFill>
                          <a:latin typeface="Cambria Math" panose="02040503050406030204" pitchFamily="18" charset="0"/>
                        </a:rPr>
                        <m:t>=2,785∙</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−11</m:t>
                          </m:r>
                        </m:sup>
                      </m:sSup>
                      <m:r>
                        <a:rPr lang="nl-NL" sz="1867" b="0" i="1">
                          <a:solidFill>
                            <a:schemeClr val="tx2"/>
                          </a:solidFill>
                          <a:latin typeface="Cambria Math" panose="02040503050406030204" pitchFamily="18" charset="0"/>
                        </a:rPr>
                        <m:t>𝐽</m:t>
                      </m:r>
                    </m:oMath>
                  </m:oMathPara>
                </a14:m>
                <a:endParaRPr lang="nl-NL" sz="1867" b="0" dirty="0">
                  <a:solidFill>
                    <a:schemeClr val="tx2"/>
                  </a:solidFill>
                  <a:latin typeface="+mj-lt"/>
                </a:endParaRPr>
              </a:p>
              <a:p>
                <a:endParaRPr lang="nl-NL" sz="1867" b="0" dirty="0">
                  <a:solidFill>
                    <a:schemeClr val="tx2"/>
                  </a:solidFill>
                  <a:latin typeface="+mj-lt"/>
                </a:endParaRPr>
              </a:p>
              <a:p>
                <a:pPr algn="l"/>
                <a:r>
                  <a:rPr lang="nl-NL" sz="1867" b="0" i="1" dirty="0">
                    <a:solidFill>
                      <a:schemeClr val="tx2"/>
                    </a:solidFill>
                    <a:latin typeface="+mj-lt"/>
                  </a:rPr>
                  <a:t>1 eV = </a:t>
                </a:r>
                <a14:m>
                  <m:oMath xmlns:m="http://schemas.openxmlformats.org/officeDocument/2006/math">
                    <m:r>
                      <a:rPr lang="nl-NL" sz="1867" b="0" i="1">
                        <a:solidFill>
                          <a:schemeClr val="tx2"/>
                        </a:solidFill>
                        <a:latin typeface="Cambria Math" panose="02040503050406030204" pitchFamily="18" charset="0"/>
                      </a:rPr>
                      <m:t>1,60</m:t>
                    </m:r>
                    <m:r>
                      <a:rPr lang="nl-NL" sz="1867" b="0" i="1" smtClean="0">
                        <a:solidFill>
                          <a:schemeClr val="tx2"/>
                        </a:solidFill>
                        <a:latin typeface="Cambria Math" panose="02040503050406030204" pitchFamily="18" charset="0"/>
                      </a:rPr>
                      <m:t>2</m:t>
                    </m:r>
                    <m:r>
                      <a:rPr lang="nl-NL" sz="1867" b="0" i="1">
                        <a:solidFill>
                          <a:schemeClr val="tx2"/>
                        </a:solidFill>
                        <a:latin typeface="Cambria Math" panose="02040503050406030204" pitchFamily="18" charset="0"/>
                      </a:rPr>
                      <m:t>∙</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−19</m:t>
                        </m:r>
                      </m:sup>
                    </m:sSup>
                  </m:oMath>
                </a14:m>
                <a:r>
                  <a:rPr lang="nl-NL" sz="1867" b="0" i="1" dirty="0">
                    <a:solidFill>
                      <a:schemeClr val="tx2"/>
                    </a:solidFill>
                    <a:latin typeface="+mj-lt"/>
                  </a:rPr>
                  <a:t> Joule (BINAS tabel 5)</a:t>
                </a:r>
              </a:p>
              <a:p>
                <a:pPr algn="l"/>
                <a:endParaRPr lang="nl-NL" sz="1867" b="0" dirty="0">
                  <a:solidFill>
                    <a:schemeClr val="tx2"/>
                  </a:solidFill>
                  <a:latin typeface="+mj-lt"/>
                </a:endParaRPr>
              </a:p>
              <a:p>
                <a:pPr/>
                <a14:m>
                  <m:oMathPara xmlns:m="http://schemas.openxmlformats.org/officeDocument/2006/math">
                    <m:oMathParaPr>
                      <m:jc m:val="left"/>
                    </m:oMathParaPr>
                    <m:oMath xmlns:m="http://schemas.openxmlformats.org/officeDocument/2006/math">
                      <m:r>
                        <a:rPr lang="nl-NL" sz="1867" b="0" i="1" smtClean="0">
                          <a:solidFill>
                            <a:schemeClr val="tx2"/>
                          </a:solidFill>
                          <a:latin typeface="Cambria Math" panose="02040503050406030204" pitchFamily="18" charset="0"/>
                        </a:rPr>
                        <m:t>∆</m:t>
                      </m:r>
                      <m:r>
                        <a:rPr lang="nl-NL" sz="1867" b="0" i="1" smtClean="0">
                          <a:solidFill>
                            <a:schemeClr val="tx2"/>
                          </a:solidFill>
                          <a:latin typeface="Cambria Math" panose="02040503050406030204" pitchFamily="18" charset="0"/>
                        </a:rPr>
                        <m:t>𝐸</m:t>
                      </m:r>
                      <m:r>
                        <a:rPr lang="nl-NL" sz="1867" b="0" i="1" smtClean="0">
                          <a:solidFill>
                            <a:schemeClr val="tx2"/>
                          </a:solidFill>
                          <a:latin typeface="Cambria Math" panose="02040503050406030204" pitchFamily="18" charset="0"/>
                        </a:rPr>
                        <m:t>= </m:t>
                      </m:r>
                      <m:f>
                        <m:fPr>
                          <m:ctrlPr>
                            <a:rPr lang="nl-NL" sz="1867" b="0" i="1">
                              <a:solidFill>
                                <a:schemeClr val="tx2"/>
                              </a:solidFill>
                              <a:latin typeface="Cambria Math" panose="02040503050406030204" pitchFamily="18" charset="0"/>
                            </a:rPr>
                          </m:ctrlPr>
                        </m:fPr>
                        <m:num>
                          <m:r>
                            <a:rPr lang="nl-NL" sz="1867" b="0" i="1">
                              <a:solidFill>
                                <a:schemeClr val="tx2"/>
                              </a:solidFill>
                              <a:latin typeface="Cambria Math" panose="02040503050406030204" pitchFamily="18" charset="0"/>
                            </a:rPr>
                            <m:t>2,785∙</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−11</m:t>
                              </m:r>
                            </m:sup>
                          </m:sSup>
                          <m:r>
                            <a:rPr lang="nl-NL" sz="1867" b="0" i="1">
                              <a:solidFill>
                                <a:schemeClr val="tx2"/>
                              </a:solidFill>
                              <a:latin typeface="Cambria Math" panose="02040503050406030204" pitchFamily="18" charset="0"/>
                            </a:rPr>
                            <m:t> [</m:t>
                          </m:r>
                          <m:r>
                            <a:rPr lang="nl-NL" sz="1867" b="0" i="1">
                              <a:solidFill>
                                <a:schemeClr val="tx2"/>
                              </a:solidFill>
                              <a:latin typeface="Cambria Math" panose="02040503050406030204" pitchFamily="18" charset="0"/>
                            </a:rPr>
                            <m:t>𝐽</m:t>
                          </m:r>
                          <m:r>
                            <a:rPr lang="nl-NL" sz="1867" b="0" i="1">
                              <a:solidFill>
                                <a:schemeClr val="tx2"/>
                              </a:solidFill>
                              <a:latin typeface="Cambria Math" panose="02040503050406030204" pitchFamily="18" charset="0"/>
                            </a:rPr>
                            <m:t>]</m:t>
                          </m:r>
                        </m:num>
                        <m:den>
                          <m:r>
                            <a:rPr lang="nl-NL" sz="1867" b="0" i="1">
                              <a:solidFill>
                                <a:schemeClr val="tx2"/>
                              </a:solidFill>
                              <a:latin typeface="Cambria Math" panose="02040503050406030204" pitchFamily="18" charset="0"/>
                            </a:rPr>
                            <m:t>1,602∙</m:t>
                          </m:r>
                          <m:sSup>
                            <m:sSupPr>
                              <m:ctrlPr>
                                <a:rPr lang="nl-NL" sz="1867" b="0" i="1">
                                  <a:solidFill>
                                    <a:schemeClr val="tx2"/>
                                  </a:solidFill>
                                  <a:latin typeface="Cambria Math" panose="02040503050406030204" pitchFamily="18" charset="0"/>
                                </a:rPr>
                              </m:ctrlPr>
                            </m:sSupPr>
                            <m:e>
                              <m:r>
                                <a:rPr lang="nl-NL" sz="1867" b="0" i="1">
                                  <a:solidFill>
                                    <a:schemeClr val="tx2"/>
                                  </a:solidFill>
                                  <a:latin typeface="Cambria Math" panose="02040503050406030204" pitchFamily="18" charset="0"/>
                                </a:rPr>
                                <m:t>10</m:t>
                              </m:r>
                            </m:e>
                            <m:sup>
                              <m:r>
                                <a:rPr lang="nl-NL" sz="1867" b="0" i="1">
                                  <a:solidFill>
                                    <a:schemeClr val="tx2"/>
                                  </a:solidFill>
                                  <a:latin typeface="Cambria Math" panose="02040503050406030204" pitchFamily="18" charset="0"/>
                                </a:rPr>
                                <m:t>−19</m:t>
                              </m:r>
                            </m:sup>
                          </m:sSup>
                          <m:r>
                            <a:rPr lang="nl-NL" sz="1867" b="0" i="1">
                              <a:solidFill>
                                <a:schemeClr val="tx2"/>
                              </a:solidFill>
                              <a:latin typeface="Cambria Math" panose="02040503050406030204" pitchFamily="18" charset="0"/>
                            </a:rPr>
                            <m:t> [</m:t>
                          </m:r>
                          <m:r>
                            <a:rPr lang="nl-NL" sz="1867" b="0" i="1">
                              <a:solidFill>
                                <a:schemeClr val="tx2"/>
                              </a:solidFill>
                              <a:latin typeface="Cambria Math" panose="02040503050406030204" pitchFamily="18" charset="0"/>
                            </a:rPr>
                            <m:t>𝐽</m:t>
                          </m:r>
                          <m:r>
                            <a:rPr lang="nl-NL" sz="1867" b="0" i="1">
                              <a:solidFill>
                                <a:schemeClr val="tx2"/>
                              </a:solidFill>
                              <a:latin typeface="Cambria Math" panose="02040503050406030204" pitchFamily="18" charset="0"/>
                            </a:rPr>
                            <m:t>/</m:t>
                          </m:r>
                          <m:r>
                            <a:rPr lang="nl-NL" sz="1867" b="0" i="1">
                              <a:solidFill>
                                <a:schemeClr val="tx2"/>
                              </a:solidFill>
                              <a:latin typeface="Cambria Math" panose="02040503050406030204" pitchFamily="18" charset="0"/>
                            </a:rPr>
                            <m:t>𝑒𝑉</m:t>
                          </m:r>
                          <m:r>
                            <a:rPr lang="nl-NL" sz="1867" b="0" i="1">
                              <a:solidFill>
                                <a:schemeClr val="tx2"/>
                              </a:solidFill>
                              <a:latin typeface="Cambria Math" panose="02040503050406030204" pitchFamily="18" charset="0"/>
                            </a:rPr>
                            <m:t>]</m:t>
                          </m:r>
                        </m:den>
                      </m:f>
                      <m:r>
                        <a:rPr lang="nl-NL" sz="1867" b="0" i="1">
                          <a:solidFill>
                            <a:schemeClr val="tx2"/>
                          </a:solidFill>
                          <a:latin typeface="Cambria Math" panose="02040503050406030204" pitchFamily="18" charset="0"/>
                        </a:rPr>
                        <m:t> =173,8</m:t>
                      </m:r>
                      <m:r>
                        <a:rPr lang="nl-NL" sz="1867" b="0" i="1" smtClean="0">
                          <a:solidFill>
                            <a:schemeClr val="tx2"/>
                          </a:solidFill>
                          <a:latin typeface="Cambria Math" panose="02040503050406030204" pitchFamily="18" charset="0"/>
                          <a:ea typeface="Cambria Math" panose="02040503050406030204" pitchFamily="18" charset="0"/>
                        </a:rPr>
                        <m:t>∙</m:t>
                      </m:r>
                      <m:sSup>
                        <m:sSupPr>
                          <m:ctrlPr>
                            <a:rPr lang="nl-NL" sz="1867" b="0" i="1" smtClean="0">
                              <a:solidFill>
                                <a:schemeClr val="tx2"/>
                              </a:solidFill>
                              <a:latin typeface="Cambria Math" panose="02040503050406030204" pitchFamily="18" charset="0"/>
                              <a:ea typeface="Cambria Math" panose="02040503050406030204" pitchFamily="18" charset="0"/>
                            </a:rPr>
                          </m:ctrlPr>
                        </m:sSupPr>
                        <m:e>
                          <m:r>
                            <a:rPr lang="nl-NL" sz="1867" b="0" i="1" smtClean="0">
                              <a:solidFill>
                                <a:schemeClr val="tx2"/>
                              </a:solidFill>
                              <a:latin typeface="Cambria Math" panose="02040503050406030204" pitchFamily="18" charset="0"/>
                              <a:ea typeface="Cambria Math" panose="02040503050406030204" pitchFamily="18" charset="0"/>
                            </a:rPr>
                            <m:t>10</m:t>
                          </m:r>
                        </m:e>
                        <m:sup>
                          <m:r>
                            <a:rPr lang="nl-NL" sz="1867" b="0" i="1" smtClean="0">
                              <a:solidFill>
                                <a:schemeClr val="tx2"/>
                              </a:solidFill>
                              <a:latin typeface="Cambria Math" panose="02040503050406030204" pitchFamily="18" charset="0"/>
                              <a:ea typeface="Cambria Math" panose="02040503050406030204" pitchFamily="18" charset="0"/>
                            </a:rPr>
                            <m:t>6</m:t>
                          </m:r>
                        </m:sup>
                      </m:sSup>
                      <m:r>
                        <a:rPr lang="nl-NL" sz="1867" b="0" i="1">
                          <a:solidFill>
                            <a:schemeClr val="tx2"/>
                          </a:solidFill>
                          <a:latin typeface="Cambria Math" panose="02040503050406030204" pitchFamily="18" charset="0"/>
                        </a:rPr>
                        <m:t>𝑒𝑉</m:t>
                      </m:r>
                      <m:r>
                        <a:rPr lang="nl-NL" sz="1867" b="0" i="1">
                          <a:solidFill>
                            <a:schemeClr val="tx2"/>
                          </a:solidFill>
                          <a:latin typeface="Cambria Math" panose="02040503050406030204" pitchFamily="18" charset="0"/>
                        </a:rPr>
                        <m:t> </m:t>
                      </m:r>
                    </m:oMath>
                  </m:oMathPara>
                </a14:m>
                <a:endParaRPr lang="nl-NL" sz="1867" b="0" dirty="0">
                  <a:solidFill>
                    <a:schemeClr val="tx2"/>
                  </a:solidFill>
                  <a:latin typeface="+mj-lt"/>
                </a:endParaRPr>
              </a:p>
              <a:p>
                <a:endParaRPr lang="nl-NL" sz="1867" b="0" i="1" dirty="0">
                  <a:solidFill>
                    <a:schemeClr val="tx2"/>
                  </a:solidFill>
                  <a:latin typeface="+mj-lt"/>
                  <a:ea typeface="Cambria Math" panose="02040503050406030204" pitchFamily="18" charset="0"/>
                </a:endParaRPr>
              </a:p>
              <a:p>
                <a:pPr algn="l"/>
                <a14:m>
                  <m:oMath xmlns:m="http://schemas.openxmlformats.org/officeDocument/2006/math">
                    <m:r>
                      <a:rPr lang="nl-NL" sz="2800" b="1" i="1" dirty="0" smtClean="0">
                        <a:solidFill>
                          <a:schemeClr val="accent2"/>
                        </a:solidFill>
                        <a:latin typeface="Cambria Math" panose="02040503050406030204" pitchFamily="18" charset="0"/>
                      </a:rPr>
                      <m:t>∆</m:t>
                    </m:r>
                    <m:r>
                      <a:rPr lang="nl-NL" sz="2800" b="1" i="1" dirty="0" smtClean="0">
                        <a:solidFill>
                          <a:schemeClr val="accent2"/>
                        </a:solidFill>
                        <a:latin typeface="Cambria Math" panose="02040503050406030204" pitchFamily="18" charset="0"/>
                      </a:rPr>
                      <m:t>𝑬</m:t>
                    </m:r>
                    <m:r>
                      <a:rPr lang="nl-NL" sz="2800" b="1" i="1" dirty="0" smtClean="0">
                        <a:solidFill>
                          <a:schemeClr val="accent2"/>
                        </a:solidFill>
                        <a:latin typeface="Cambria Math" panose="02040503050406030204" pitchFamily="18" charset="0"/>
                        <a:ea typeface="Cambria Math" panose="02040503050406030204" pitchFamily="18" charset="0"/>
                      </a:rPr>
                      <m:t> = </m:t>
                    </m:r>
                  </m:oMath>
                </a14:m>
                <a:r>
                  <a:rPr lang="nl-NL" sz="2800" i="1" dirty="0">
                    <a:solidFill>
                      <a:schemeClr val="accent2"/>
                    </a:solidFill>
                    <a:latin typeface="+mj-lt"/>
                    <a:ea typeface="Cambria Math" panose="02040503050406030204" pitchFamily="18" charset="0"/>
                  </a:rPr>
                  <a:t>173,8 MeV</a:t>
                </a:r>
              </a:p>
              <a:p>
                <a:pPr/>
                <a14:m>
                  <m:oMathPara xmlns:m="http://schemas.openxmlformats.org/officeDocument/2006/math">
                    <m:oMathParaPr>
                      <m:jc m:val="left"/>
                    </m:oMathParaPr>
                    <m:oMath xmlns:m="http://schemas.openxmlformats.org/officeDocument/2006/math">
                      <m:r>
                        <a:rPr lang="nl-NL" sz="2800" b="1" i="1">
                          <a:solidFill>
                            <a:schemeClr val="accent2"/>
                          </a:solidFill>
                          <a:latin typeface="Cambria Math" panose="02040503050406030204" pitchFamily="18" charset="0"/>
                        </a:rPr>
                        <m:t>  </m:t>
                      </m:r>
                    </m:oMath>
                  </m:oMathPara>
                </a14:m>
                <a:endParaRPr lang="nl-NL" sz="2800" dirty="0">
                  <a:solidFill>
                    <a:schemeClr val="accent2"/>
                  </a:solidFill>
                </a:endParaRPr>
              </a:p>
              <a:p>
                <a:endParaRPr lang="nl-NL" b="0" dirty="0"/>
              </a:p>
            </p:txBody>
          </p:sp>
        </mc:Choice>
        <mc:Fallback xmlns="">
          <p:sp>
            <p:nvSpPr>
              <p:cNvPr id="5" name="Tijdelijke aanduiding voor tekst 4">
                <a:extLst>
                  <a:ext uri="{FF2B5EF4-FFF2-40B4-BE49-F238E27FC236}">
                    <a16:creationId xmlns:a16="http://schemas.microsoft.com/office/drawing/2014/main" id="{5B50EB82-FB22-A583-9096-19C13DDE8D56}"/>
                  </a:ext>
                </a:extLst>
              </p:cNvPr>
              <p:cNvSpPr>
                <a:spLocks noGrp="1" noRot="1" noChangeAspect="1" noMove="1" noResize="1" noEditPoints="1" noAdjustHandles="1" noChangeArrowheads="1" noChangeShapeType="1" noTextEdit="1"/>
              </p:cNvSpPr>
              <p:nvPr>
                <p:ph type="body" sz="half" idx="2"/>
              </p:nvPr>
            </p:nvSpPr>
            <p:spPr>
              <a:xfrm>
                <a:off x="508473" y="2962958"/>
                <a:ext cx="10856278" cy="3811588"/>
              </a:xfrm>
              <a:blipFill>
                <a:blip r:embed="rId3"/>
                <a:stretch>
                  <a:fillRect l="-730" t="-80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ijdelijke aanduiding voor tekst 1">
                <a:extLst>
                  <a:ext uri="{FF2B5EF4-FFF2-40B4-BE49-F238E27FC236}">
                    <a16:creationId xmlns:a16="http://schemas.microsoft.com/office/drawing/2014/main" id="{D1E074F4-5D73-7152-E6CA-A8D49D1D0E9B}"/>
                  </a:ext>
                </a:extLst>
              </p:cNvPr>
              <p:cNvSpPr txBox="1">
                <a:spLocks/>
              </p:cNvSpPr>
              <p:nvPr/>
            </p:nvSpPr>
            <p:spPr>
              <a:xfrm>
                <a:off x="132289" y="1412544"/>
                <a:ext cx="10183487" cy="1465045"/>
              </a:xfrm>
              <a:prstGeom prst="rect">
                <a:avLst/>
              </a:prstGeom>
            </p:spPr>
            <p:txBody>
              <a:bodyPr lIns="0" tIns="0" rIns="0" bIns="0"/>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r>
                  <a:rPr lang="nl-NL" sz="2667" b="0" dirty="0">
                    <a:solidFill>
                      <a:schemeClr val="tx2"/>
                    </a:solidFill>
                  </a:rPr>
                  <a:t>Bereken </a:t>
                </a:r>
                <a14:m>
                  <m:oMath xmlns:m="http://schemas.openxmlformats.org/officeDocument/2006/math">
                    <m:r>
                      <a:rPr lang="el-GR" sz="2667" b="0" i="1" smtClean="0">
                        <a:solidFill>
                          <a:schemeClr val="tx2"/>
                        </a:solidFill>
                        <a:latin typeface="Cambria Math" panose="02040503050406030204" pitchFamily="18" charset="0"/>
                      </a:rPr>
                      <m:t>𝛥</m:t>
                    </m:r>
                    <m:r>
                      <a:rPr lang="nl-NL" sz="2667" b="0" i="1">
                        <a:solidFill>
                          <a:schemeClr val="tx2"/>
                        </a:solidFill>
                        <a:latin typeface="Cambria Math" panose="02040503050406030204" pitchFamily="18" charset="0"/>
                      </a:rPr>
                      <m:t>𝐸</m:t>
                    </m:r>
                    <m:r>
                      <a:rPr lang="nl-NL" sz="2667" b="0" smtClean="0">
                        <a:solidFill>
                          <a:schemeClr val="tx2"/>
                        </a:solidFill>
                        <a:latin typeface="Cambria Math" panose="02040503050406030204" pitchFamily="18" charset="0"/>
                      </a:rPr>
                      <m:t> (</m:t>
                    </m:r>
                    <m:r>
                      <m:rPr>
                        <m:sty m:val="p"/>
                      </m:rPr>
                      <a:rPr lang="nl-NL" sz="2667" b="0" smtClean="0">
                        <a:solidFill>
                          <a:schemeClr val="tx2"/>
                        </a:solidFill>
                        <a:latin typeface="Cambria Math" panose="02040503050406030204" pitchFamily="18" charset="0"/>
                      </a:rPr>
                      <m:t>in</m:t>
                    </m:r>
                    <m:r>
                      <a:rPr lang="nl-NL" sz="2667" b="0" smtClean="0">
                        <a:solidFill>
                          <a:schemeClr val="tx2"/>
                        </a:solidFill>
                        <a:latin typeface="Cambria Math" panose="02040503050406030204" pitchFamily="18" charset="0"/>
                      </a:rPr>
                      <m:t> </m:t>
                    </m:r>
                    <m:r>
                      <m:rPr>
                        <m:sty m:val="p"/>
                      </m:rPr>
                      <a:rPr lang="nl-NL" sz="2667" b="0" smtClean="0">
                        <a:solidFill>
                          <a:schemeClr val="tx2"/>
                        </a:solidFill>
                        <a:latin typeface="Cambria Math" panose="02040503050406030204" pitchFamily="18" charset="0"/>
                      </a:rPr>
                      <m:t>MeV</m:t>
                    </m:r>
                    <m:r>
                      <a:rPr lang="nl-NL" sz="2667" b="0" smtClean="0">
                        <a:solidFill>
                          <a:schemeClr val="tx2"/>
                        </a:solidFill>
                        <a:latin typeface="Cambria Math" panose="02040503050406030204" pitchFamily="18" charset="0"/>
                      </a:rPr>
                      <m:t>)</m:t>
                    </m:r>
                  </m:oMath>
                </a14:m>
                <a:r>
                  <a:rPr lang="nl-NL" sz="2667" b="0" dirty="0">
                    <a:solidFill>
                      <a:schemeClr val="tx2"/>
                    </a:solidFill>
                  </a:rPr>
                  <a:t> die vrijkomt bij de volgende kernsplijting:</a:t>
                </a:r>
              </a:p>
              <a:p>
                <a:pPr algn="l"/>
                <a:endParaRPr lang="nl-NL" sz="2400" b="0" dirty="0">
                  <a:solidFill>
                    <a:schemeClr val="tx2"/>
                  </a:solidFill>
                </a:endParaRPr>
              </a:p>
              <a:p>
                <a14:m>
                  <m:oMath xmlns:m="http://schemas.openxmlformats.org/officeDocument/2006/math">
                    <m:sPre>
                      <m:sPrePr>
                        <m:ctrlPr>
                          <a:rPr lang="nl-NL" sz="2000" i="1">
                            <a:solidFill>
                              <a:srgbClr val="0C419A"/>
                            </a:solidFill>
                            <a:latin typeface="Cambria Math" panose="02040503050406030204" pitchFamily="18" charset="0"/>
                          </a:rPr>
                        </m:ctrlPr>
                      </m:sPrePr>
                      <m:sub>
                        <m:r>
                          <a:rPr lang="nl-NL" sz="2000" i="1">
                            <a:solidFill>
                              <a:srgbClr val="0C419A"/>
                            </a:solidFill>
                            <a:latin typeface="Cambria Math" panose="02040503050406030204" pitchFamily="18" charset="0"/>
                          </a:rPr>
                          <m:t>92</m:t>
                        </m:r>
                      </m:sub>
                      <m:sup>
                        <m:r>
                          <a:rPr lang="nl-NL" sz="2000" i="1">
                            <a:solidFill>
                              <a:srgbClr val="0C419A"/>
                            </a:solidFill>
                            <a:latin typeface="Cambria Math" panose="02040503050406030204" pitchFamily="18" charset="0"/>
                          </a:rPr>
                          <m:t>235</m:t>
                        </m:r>
                      </m:sup>
                      <m:e>
                        <m:r>
                          <a:rPr lang="nl-NL" sz="2000" i="1">
                            <a:solidFill>
                              <a:srgbClr val="0C419A"/>
                            </a:solidFill>
                            <a:latin typeface="Cambria Math" panose="02040503050406030204" pitchFamily="18" charset="0"/>
                          </a:rPr>
                          <m:t>𝑈</m:t>
                        </m:r>
                      </m:e>
                    </m:sPre>
                    <m:r>
                      <a:rPr lang="nl-NL" sz="2000" i="1">
                        <a:solidFill>
                          <a:srgbClr val="0C419A"/>
                        </a:solidFill>
                        <a:latin typeface="Cambria Math" panose="02040503050406030204" pitchFamily="18" charset="0"/>
                      </a:rPr>
                      <m:t>+</m:t>
                    </m:r>
                    <m:sPre>
                      <m:sPrePr>
                        <m:ctrlPr>
                          <a:rPr lang="nl-NL" sz="2000" i="1">
                            <a:solidFill>
                              <a:srgbClr val="0C419A"/>
                            </a:solidFill>
                            <a:latin typeface="Cambria Math" panose="02040503050406030204" pitchFamily="18" charset="0"/>
                          </a:rPr>
                        </m:ctrlPr>
                      </m:sPrePr>
                      <m:sub>
                        <m:r>
                          <a:rPr lang="nl-NL" sz="2000" i="1">
                            <a:solidFill>
                              <a:srgbClr val="0C419A"/>
                            </a:solidFill>
                            <a:latin typeface="Cambria Math" panose="02040503050406030204" pitchFamily="18" charset="0"/>
                          </a:rPr>
                          <m:t>0</m:t>
                        </m:r>
                      </m:sub>
                      <m:sup>
                        <m:r>
                          <a:rPr lang="nl-NL" sz="2000" i="1">
                            <a:solidFill>
                              <a:srgbClr val="0C419A"/>
                            </a:solidFill>
                            <a:latin typeface="Cambria Math" panose="02040503050406030204" pitchFamily="18" charset="0"/>
                          </a:rPr>
                          <m:t>1</m:t>
                        </m:r>
                      </m:sup>
                      <m:e>
                        <m:r>
                          <a:rPr lang="nl-NL" sz="2000" i="1">
                            <a:solidFill>
                              <a:srgbClr val="0C419A"/>
                            </a:solidFill>
                            <a:latin typeface="Cambria Math" panose="02040503050406030204" pitchFamily="18" charset="0"/>
                          </a:rPr>
                          <m:t>𝑛</m:t>
                        </m:r>
                      </m:e>
                    </m:sPre>
                  </m:oMath>
                </a14:m>
                <a:r>
                  <a:rPr lang="nl-NL" sz="2000" dirty="0">
                    <a:solidFill>
                      <a:srgbClr val="FFFFFF"/>
                    </a:solidFill>
                    <a:sym typeface="Arial Medium"/>
                  </a:rPr>
                  <a:t> </a:t>
                </a:r>
                <a:r>
                  <a:rPr lang="nl-NL" sz="2000" dirty="0">
                    <a:solidFill>
                      <a:schemeClr val="tx2"/>
                    </a:solidFill>
                    <a:sym typeface="Wingdings" panose="05000000000000000000" pitchFamily="2" charset="2"/>
                  </a:rPr>
                  <a:t></a:t>
                </a:r>
                <a:r>
                  <a:rPr lang="nl-NL" sz="2000" dirty="0">
                    <a:solidFill>
                      <a:schemeClr val="tx2"/>
                    </a:solidFill>
                    <a:sym typeface="Arial Medium"/>
                  </a:rPr>
                  <a:t> </a:t>
                </a:r>
                <a14:m>
                  <m:oMath xmlns:m="http://schemas.openxmlformats.org/officeDocument/2006/math">
                    <m:sPre>
                      <m:sPrePr>
                        <m:ctrlPr>
                          <a:rPr lang="nl-NL" sz="2000" i="1">
                            <a:solidFill>
                              <a:srgbClr val="34AA87"/>
                            </a:solidFill>
                            <a:latin typeface="Cambria Math" panose="02040503050406030204" pitchFamily="18" charset="0"/>
                          </a:rPr>
                        </m:ctrlPr>
                      </m:sPrePr>
                      <m:sub>
                        <m:r>
                          <a:rPr lang="nl-NL" sz="2000" i="1">
                            <a:solidFill>
                              <a:srgbClr val="34AA87"/>
                            </a:solidFill>
                            <a:latin typeface="Cambria Math" panose="02040503050406030204" pitchFamily="18" charset="0"/>
                          </a:rPr>
                          <m:t>36</m:t>
                        </m:r>
                      </m:sub>
                      <m:sup>
                        <m:r>
                          <a:rPr lang="nl-NL" sz="2000" i="1">
                            <a:solidFill>
                              <a:srgbClr val="34AA87"/>
                            </a:solidFill>
                            <a:latin typeface="Cambria Math" panose="02040503050406030204" pitchFamily="18" charset="0"/>
                          </a:rPr>
                          <m:t>92</m:t>
                        </m:r>
                      </m:sup>
                      <m:e>
                        <m:r>
                          <a:rPr lang="nl-NL" sz="2000" i="1">
                            <a:solidFill>
                              <a:srgbClr val="34AA87"/>
                            </a:solidFill>
                            <a:latin typeface="Cambria Math" panose="02040503050406030204" pitchFamily="18" charset="0"/>
                          </a:rPr>
                          <m:t>𝐾𝑟</m:t>
                        </m:r>
                      </m:e>
                    </m:sPre>
                    <m:r>
                      <a:rPr lang="nl-NL" sz="2000" i="1">
                        <a:solidFill>
                          <a:srgbClr val="34AA87"/>
                        </a:solidFill>
                        <a:latin typeface="Cambria Math" panose="02040503050406030204" pitchFamily="18" charset="0"/>
                      </a:rPr>
                      <m:t>+</m:t>
                    </m:r>
                    <m:sPre>
                      <m:sPrePr>
                        <m:ctrlPr>
                          <a:rPr lang="nl-NL" sz="2000" i="1">
                            <a:solidFill>
                              <a:srgbClr val="34AA87"/>
                            </a:solidFill>
                            <a:latin typeface="Cambria Math" panose="02040503050406030204" pitchFamily="18" charset="0"/>
                          </a:rPr>
                        </m:ctrlPr>
                      </m:sPrePr>
                      <m:sub>
                        <m:r>
                          <a:rPr lang="nl-NL" sz="2000" i="1">
                            <a:solidFill>
                              <a:srgbClr val="34AA87"/>
                            </a:solidFill>
                            <a:latin typeface="Cambria Math" panose="02040503050406030204" pitchFamily="18" charset="0"/>
                          </a:rPr>
                          <m:t>56</m:t>
                        </m:r>
                      </m:sub>
                      <m:sup>
                        <m:r>
                          <a:rPr lang="nl-NL" sz="2000" i="1">
                            <a:solidFill>
                              <a:srgbClr val="34AA87"/>
                            </a:solidFill>
                            <a:latin typeface="Cambria Math" panose="02040503050406030204" pitchFamily="18" charset="0"/>
                          </a:rPr>
                          <m:t>141</m:t>
                        </m:r>
                      </m:sup>
                      <m:e>
                        <m:r>
                          <a:rPr lang="nl-NL" sz="2000" i="1">
                            <a:solidFill>
                              <a:srgbClr val="34AA87"/>
                            </a:solidFill>
                            <a:latin typeface="Cambria Math" panose="02040503050406030204" pitchFamily="18" charset="0"/>
                          </a:rPr>
                          <m:t>𝐵𝑎</m:t>
                        </m:r>
                      </m:e>
                    </m:sPre>
                    <m:r>
                      <a:rPr lang="nl-NL" sz="2000" i="1">
                        <a:solidFill>
                          <a:srgbClr val="34AA87"/>
                        </a:solidFill>
                        <a:latin typeface="Cambria Math" panose="02040503050406030204" pitchFamily="18" charset="0"/>
                      </a:rPr>
                      <m:t>+3 </m:t>
                    </m:r>
                    <m:sPre>
                      <m:sPrePr>
                        <m:ctrlPr>
                          <a:rPr lang="nl-NL" sz="2000" i="1">
                            <a:solidFill>
                              <a:srgbClr val="34AA87"/>
                            </a:solidFill>
                            <a:latin typeface="Cambria Math" panose="02040503050406030204" pitchFamily="18" charset="0"/>
                          </a:rPr>
                        </m:ctrlPr>
                      </m:sPrePr>
                      <m:sub>
                        <m:r>
                          <a:rPr lang="nl-NL" sz="2000" i="1">
                            <a:solidFill>
                              <a:srgbClr val="34AA87"/>
                            </a:solidFill>
                            <a:latin typeface="Cambria Math" panose="02040503050406030204" pitchFamily="18" charset="0"/>
                          </a:rPr>
                          <m:t>0</m:t>
                        </m:r>
                      </m:sub>
                      <m:sup>
                        <m:r>
                          <a:rPr lang="nl-NL" sz="2000" i="1">
                            <a:solidFill>
                              <a:srgbClr val="34AA87"/>
                            </a:solidFill>
                            <a:latin typeface="Cambria Math" panose="02040503050406030204" pitchFamily="18" charset="0"/>
                          </a:rPr>
                          <m:t>1</m:t>
                        </m:r>
                      </m:sup>
                      <m:e>
                        <m:r>
                          <a:rPr lang="nl-NL" sz="2000" i="1">
                            <a:solidFill>
                              <a:srgbClr val="34AA87"/>
                            </a:solidFill>
                            <a:latin typeface="Cambria Math" panose="02040503050406030204" pitchFamily="18" charset="0"/>
                          </a:rPr>
                          <m:t>𝑛</m:t>
                        </m:r>
                      </m:e>
                    </m:sPre>
                    <m:r>
                      <a:rPr lang="nl-NL" sz="2000" i="1" smtClean="0">
                        <a:solidFill>
                          <a:schemeClr val="tx2"/>
                        </a:solidFill>
                        <a:latin typeface="Cambria Math" panose="02040503050406030204" pitchFamily="18" charset="0"/>
                      </a:rPr>
                      <m:t>+</m:t>
                    </m:r>
                    <m:r>
                      <a:rPr lang="nl-NL" sz="2000" b="0" i="1" smtClean="0">
                        <a:solidFill>
                          <a:schemeClr val="tx2"/>
                        </a:solidFill>
                        <a:latin typeface="Cambria Math" panose="02040503050406030204" pitchFamily="18" charset="0"/>
                      </a:rPr>
                      <m:t>𝑒𝑛𝑒𝑟𝑔𝑖𝑒</m:t>
                    </m:r>
                  </m:oMath>
                </a14:m>
                <a:endParaRPr lang="nl-NL" sz="2000" b="0" i="1" dirty="0">
                  <a:solidFill>
                    <a:srgbClr val="002060"/>
                  </a:solidFill>
                </a:endParaRPr>
              </a:p>
              <a:p>
                <a:endParaRPr lang="nl-NL" sz="2000" dirty="0"/>
              </a:p>
            </p:txBody>
          </p:sp>
        </mc:Choice>
        <mc:Fallback xmlns="">
          <p:sp>
            <p:nvSpPr>
              <p:cNvPr id="9" name="Tijdelijke aanduiding voor tekst 1">
                <a:extLst>
                  <a:ext uri="{FF2B5EF4-FFF2-40B4-BE49-F238E27FC236}">
                    <a16:creationId xmlns:a16="http://schemas.microsoft.com/office/drawing/2014/main" id="{D1E074F4-5D73-7152-E6CA-A8D49D1D0E9B}"/>
                  </a:ext>
                </a:extLst>
              </p:cNvPr>
              <p:cNvSpPr txBox="1">
                <a:spLocks noRot="1" noChangeAspect="1" noMove="1" noResize="1" noEditPoints="1" noAdjustHandles="1" noChangeArrowheads="1" noChangeShapeType="1" noTextEdit="1"/>
              </p:cNvSpPr>
              <p:nvPr/>
            </p:nvSpPr>
            <p:spPr>
              <a:xfrm>
                <a:off x="132289" y="1412544"/>
                <a:ext cx="10183487" cy="1465045"/>
              </a:xfrm>
              <a:prstGeom prst="rect">
                <a:avLst/>
              </a:prstGeom>
              <a:blipFill>
                <a:blip r:embed="rId4"/>
                <a:stretch>
                  <a:fillRect t="-7500"/>
                </a:stretch>
              </a:blipFill>
            </p:spPr>
            <p:txBody>
              <a:bodyPr/>
              <a:lstStyle/>
              <a:p>
                <a:r>
                  <a:rPr lang="nl-NL">
                    <a:noFill/>
                  </a:rPr>
                  <a:t> </a:t>
                </a:r>
              </a:p>
            </p:txBody>
          </p:sp>
        </mc:Fallback>
      </mc:AlternateContent>
      <p:sp>
        <p:nvSpPr>
          <p:cNvPr id="10" name="Text Placeholder 1">
            <a:extLst>
              <a:ext uri="{FF2B5EF4-FFF2-40B4-BE49-F238E27FC236}">
                <a16:creationId xmlns:a16="http://schemas.microsoft.com/office/drawing/2014/main" id="{20CBB44C-3E2E-674D-4125-686572745EC7}"/>
              </a:ext>
            </a:extLst>
          </p:cNvPr>
          <p:cNvSpPr txBox="1">
            <a:spLocks/>
          </p:cNvSpPr>
          <p:nvPr/>
        </p:nvSpPr>
        <p:spPr>
          <a:xfrm>
            <a:off x="986302" y="613401"/>
            <a:ext cx="10183487" cy="1022364"/>
          </a:xfrm>
          <a:prstGeom prst="rect">
            <a:avLst/>
          </a:prstGeom>
        </p:spPr>
        <p:txBody>
          <a:bodyPr lIns="0" tIns="0" rIns="0" bIns="0">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endParaRPr lang="nl-NL" sz="5333" dirty="0"/>
          </a:p>
        </p:txBody>
      </p:sp>
      <p:pic>
        <p:nvPicPr>
          <p:cNvPr id="11" name="Graphic 10">
            <a:extLst>
              <a:ext uri="{FF2B5EF4-FFF2-40B4-BE49-F238E27FC236}">
                <a16:creationId xmlns:a16="http://schemas.microsoft.com/office/drawing/2014/main" id="{7E10D4E1-B4E2-B389-610C-205D401FFC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73738" y="1806502"/>
            <a:ext cx="3270900" cy="3270900"/>
          </a:xfrm>
          <a:prstGeom prst="rect">
            <a:avLst/>
          </a:prstGeom>
        </p:spPr>
      </p:pic>
    </p:spTree>
    <p:extLst>
      <p:ext uri="{BB962C8B-B14F-4D97-AF65-F5344CB8AC3E}">
        <p14:creationId xmlns:p14="http://schemas.microsoft.com/office/powerpoint/2010/main" val="41483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2817F44-62A7-4A53-E51A-7F148152FB7F}"/>
              </a:ext>
            </a:extLst>
          </p:cNvPr>
          <p:cNvSpPr>
            <a:spLocks noGrp="1"/>
          </p:cNvSpPr>
          <p:nvPr>
            <p:ph type="title"/>
          </p:nvPr>
        </p:nvSpPr>
        <p:spPr>
          <a:xfrm>
            <a:off x="288000" y="73803"/>
            <a:ext cx="8628062" cy="1600200"/>
          </a:xfrm>
        </p:spPr>
        <p:txBody>
          <a:bodyPr/>
          <a:lstStyle/>
          <a:p>
            <a:r>
              <a:rPr lang="nl-NL" dirty="0">
                <a:solidFill>
                  <a:schemeClr val="accent2"/>
                </a:solidFill>
              </a:rPr>
              <a:t>Kriticiteit reactorkern </a:t>
            </a:r>
            <a:br>
              <a:rPr lang="nl-NL" dirty="0">
                <a:solidFill>
                  <a:schemeClr val="accent2"/>
                </a:solidFill>
              </a:rPr>
            </a:br>
            <a:endParaRPr lang="nl-NL" dirty="0">
              <a:solidFill>
                <a:schemeClr val="accent2"/>
              </a:solidFill>
            </a:endParaRPr>
          </a:p>
        </p:txBody>
      </p:sp>
      <p:sp>
        <p:nvSpPr>
          <p:cNvPr id="5" name="Tijdelijke aanduiding voor tekst 4"/>
          <p:cNvSpPr>
            <a:spLocks noGrp="1"/>
          </p:cNvSpPr>
          <p:nvPr>
            <p:ph type="body" sz="quarter" idx="4294967295"/>
          </p:nvPr>
        </p:nvSpPr>
        <p:spPr>
          <a:xfrm>
            <a:off x="4329404" y="3049926"/>
            <a:ext cx="6658947" cy="2033587"/>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r>
              <a:rPr lang="nl-NL" sz="2000" dirty="0"/>
              <a:t>Er kunnen in de reactorkern drie situaties ontstaan:</a:t>
            </a:r>
            <a:br>
              <a:rPr lang="nl-NL" sz="2000" dirty="0"/>
            </a:br>
            <a:endParaRPr lang="nl-NL" sz="2000" dirty="0"/>
          </a:p>
          <a:p>
            <a:pPr marL="380990" indent="-380990">
              <a:buFont typeface="Arial" panose="020B0604020202020204" pitchFamily="34" charset="0"/>
              <a:buChar char="•"/>
            </a:pPr>
            <a:r>
              <a:rPr lang="nl-NL" sz="2000" dirty="0"/>
              <a:t>Superkritisch</a:t>
            </a:r>
          </a:p>
          <a:p>
            <a:pPr marL="380990" indent="-380990">
              <a:buFont typeface="Arial" panose="020B0604020202020204" pitchFamily="34" charset="0"/>
              <a:buChar char="•"/>
            </a:pPr>
            <a:r>
              <a:rPr lang="nl-NL" sz="2000" dirty="0"/>
              <a:t>Subkritisch</a:t>
            </a:r>
          </a:p>
          <a:p>
            <a:pPr marL="380990" indent="-380990">
              <a:buFont typeface="Arial" panose="020B0604020202020204" pitchFamily="34" charset="0"/>
              <a:buChar char="•"/>
            </a:pPr>
            <a:r>
              <a:rPr lang="nl-NL" sz="2000" dirty="0"/>
              <a:t>Kritisch</a:t>
            </a:r>
          </a:p>
          <a:p>
            <a:endParaRPr lang="nl-NL" sz="2000" dirty="0"/>
          </a:p>
          <a:p>
            <a:endParaRPr lang="nl-NL" sz="1600" dirty="0"/>
          </a:p>
        </p:txBody>
      </p:sp>
      <p:pic>
        <p:nvPicPr>
          <p:cNvPr id="13" name="Afbeelding 12"/>
          <p:cNvPicPr>
            <a:picLocks noChangeAspect="1"/>
          </p:cNvPicPr>
          <p:nvPr/>
        </p:nvPicPr>
        <p:blipFill>
          <a:blip r:embed="rId3">
            <a:extLst>
              <a:ext uri="{28A0092B-C50C-407E-A947-70E740481C1C}">
                <a14:useLocalDpi xmlns:a14="http://schemas.microsoft.com/office/drawing/2010/main" val="0"/>
              </a:ext>
            </a:extLst>
          </a:blip>
          <a:srcRect l="1060" r="1060"/>
          <a:stretch/>
        </p:blipFill>
        <p:spPr>
          <a:xfrm>
            <a:off x="288002" y="2275200"/>
            <a:ext cx="3457921" cy="3465600"/>
          </a:xfrm>
          <a:prstGeom prst="rect">
            <a:avLst/>
          </a:prstGeom>
        </p:spPr>
      </p:pic>
      <p:cxnSp>
        <p:nvCxnSpPr>
          <p:cNvPr id="4" name="Straight Connector 3"/>
          <p:cNvCxnSpPr/>
          <p:nvPr/>
        </p:nvCxnSpPr>
        <p:spPr>
          <a:xfrm>
            <a:off x="1353600" y="3812320"/>
            <a:ext cx="0" cy="5088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1537600" y="3812800"/>
            <a:ext cx="0" cy="5088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1537600" y="3727287"/>
            <a:ext cx="0" cy="5088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1353600" y="3739987"/>
            <a:ext cx="0" cy="5088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7" name="Oval 6"/>
          <p:cNvSpPr/>
          <p:nvPr/>
        </p:nvSpPr>
        <p:spPr>
          <a:xfrm>
            <a:off x="100800" y="6222955"/>
            <a:ext cx="374400" cy="92329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1100611"/>
            <a:endParaRPr lang="en-GB" sz="4267">
              <a:solidFill>
                <a:srgbClr val="FFFFFF"/>
              </a:solidFill>
              <a:latin typeface="Arial"/>
              <a:cs typeface="Arial"/>
              <a:sym typeface="Arial Medium"/>
            </a:endParaRPr>
          </a:p>
        </p:txBody>
      </p:sp>
    </p:spTree>
    <p:extLst>
      <p:ext uri="{BB962C8B-B14F-4D97-AF65-F5344CB8AC3E}">
        <p14:creationId xmlns:p14="http://schemas.microsoft.com/office/powerpoint/2010/main" val="23240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0667ED0-4C1F-4EF5-A2AA-2700FB7AAFFA}"/>
              </a:ext>
            </a:extLst>
          </p:cNvPr>
          <p:cNvSpPr>
            <a:spLocks noGrp="1"/>
          </p:cNvSpPr>
          <p:nvPr>
            <p:ph type="title"/>
          </p:nvPr>
        </p:nvSpPr>
        <p:spPr>
          <a:xfrm>
            <a:off x="298798" y="549151"/>
            <a:ext cx="10515600" cy="880284"/>
          </a:xfrm>
        </p:spPr>
        <p:txBody>
          <a:bodyPr anchor="ctr">
            <a:normAutofit fontScale="90000"/>
          </a:bodyPr>
          <a:lstStyle/>
          <a:p>
            <a:r>
              <a:rPr lang="nl-NL" b="1" dirty="0">
                <a:solidFill>
                  <a:schemeClr val="accent2"/>
                </a:solidFill>
              </a:rPr>
              <a:t>Superkritisch</a:t>
            </a:r>
            <a:br>
              <a:rPr lang="nl-NL" b="1" dirty="0">
                <a:solidFill>
                  <a:schemeClr val="accent2"/>
                </a:solidFill>
              </a:rPr>
            </a:br>
            <a:endParaRPr lang="nl-NL" b="1" dirty="0">
              <a:solidFill>
                <a:schemeClr val="accent2"/>
              </a:solidFill>
            </a:endParaRPr>
          </a:p>
        </p:txBody>
      </p:sp>
      <p:sp>
        <p:nvSpPr>
          <p:cNvPr id="1031" name="Date Placeholder 2">
            <a:extLst>
              <a:ext uri="{FF2B5EF4-FFF2-40B4-BE49-F238E27FC236}">
                <a16:creationId xmlns:a16="http://schemas.microsoft.com/office/drawing/2014/main" id="{3E8BB52D-D56C-9DD1-2174-16507E6DEF6D}"/>
              </a:ext>
            </a:extLst>
          </p:cNvPr>
          <p:cNvSpPr>
            <a:spLocks noGrp="1"/>
          </p:cNvSpPr>
          <p:nvPr>
            <p:ph type="dt" sz="half" idx="10"/>
          </p:nvPr>
        </p:nvSpPr>
        <p:spPr>
          <a:xfrm>
            <a:off x="11087613" y="6260123"/>
            <a:ext cx="1008866" cy="365125"/>
          </a:xfrm>
        </p:spPr>
        <p:txBody>
          <a:bodyPr/>
          <a:lstStyle/>
          <a:p>
            <a:pPr>
              <a:spcAft>
                <a:spcPts val="600"/>
              </a:spcAft>
            </a:pPr>
            <a:fld id="{6113F490-B7AE-4DFE-A265-FC8D6FA52460}" type="datetime1">
              <a:rPr lang="nl-NL" smtClean="0"/>
              <a:pPr>
                <a:spcAft>
                  <a:spcPts val="600"/>
                </a:spcAft>
              </a:pPr>
              <a:t>4-1-2025</a:t>
            </a:fld>
            <a:endParaRPr lang="nl-NL"/>
          </a:p>
        </p:txBody>
      </p:sp>
      <p:sp>
        <p:nvSpPr>
          <p:cNvPr id="1033" name="Slide Number Placeholder 3">
            <a:extLst>
              <a:ext uri="{FF2B5EF4-FFF2-40B4-BE49-F238E27FC236}">
                <a16:creationId xmlns:a16="http://schemas.microsoft.com/office/drawing/2014/main" id="{DCFA2A0C-623F-1435-72D7-2214F76BC562}"/>
              </a:ext>
            </a:extLst>
          </p:cNvPr>
          <p:cNvSpPr>
            <a:spLocks noGrp="1"/>
          </p:cNvSpPr>
          <p:nvPr>
            <p:ph type="sldNum" sz="quarter" idx="12"/>
          </p:nvPr>
        </p:nvSpPr>
        <p:spPr>
          <a:xfrm>
            <a:off x="11145327" y="6518779"/>
            <a:ext cx="949491" cy="202696"/>
          </a:xfrm>
        </p:spPr>
        <p:txBody>
          <a:bodyPr/>
          <a:lstStyle/>
          <a:p>
            <a:pPr>
              <a:spcAft>
                <a:spcPts val="600"/>
              </a:spcAft>
            </a:pPr>
            <a:fld id="{A54F5C66-33D8-4556-8B7A-23AD68C3AE88}" type="slidenum">
              <a:rPr lang="nl-NL" smtClean="0"/>
              <a:pPr>
                <a:spcAft>
                  <a:spcPts val="600"/>
                </a:spcAft>
              </a:pPr>
              <a:t>9</a:t>
            </a:fld>
            <a:endParaRPr lang="nl-NL"/>
          </a:p>
        </p:txBody>
      </p:sp>
      <p:sp>
        <p:nvSpPr>
          <p:cNvPr id="4" name="Tijdelijke aanduiding voor tekst 3">
            <a:extLst>
              <a:ext uri="{FF2B5EF4-FFF2-40B4-BE49-F238E27FC236}">
                <a16:creationId xmlns:a16="http://schemas.microsoft.com/office/drawing/2014/main" id="{9875D4DC-DD35-8228-A04C-1AF1B2AC3DEC}"/>
              </a:ext>
            </a:extLst>
          </p:cNvPr>
          <p:cNvSpPr>
            <a:spLocks noGrp="1"/>
          </p:cNvSpPr>
          <p:nvPr>
            <p:ph type="body" sz="quarter" idx="4294967295"/>
          </p:nvPr>
        </p:nvSpPr>
        <p:spPr>
          <a:xfrm>
            <a:off x="5853270" y="1429435"/>
            <a:ext cx="6039931" cy="4352544"/>
          </a:xfrm>
        </p:spPr>
        <p:txBody>
          <a:bodyPr anchor="t">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914400" hangingPunct="1">
              <a:spcAft>
                <a:spcPts val="600"/>
              </a:spcAft>
            </a:pPr>
            <a:r>
              <a:rPr lang="nl-NL" sz="2400" b="0" kern="1200" dirty="0">
                <a:solidFill>
                  <a:srgbClr val="213A8F"/>
                </a:solidFill>
              </a:rPr>
              <a:t>Iedere kernsplijting veroorzaakt </a:t>
            </a:r>
          </a:p>
          <a:p>
            <a:pPr defTabSz="914400" hangingPunct="1">
              <a:spcAft>
                <a:spcPts val="600"/>
              </a:spcAft>
            </a:pPr>
            <a:r>
              <a:rPr lang="nl-NL" sz="2400" b="0" kern="1200" dirty="0">
                <a:solidFill>
                  <a:srgbClr val="213A8F"/>
                </a:solidFill>
              </a:rPr>
              <a:t>meer dan één nieuwe splijting</a:t>
            </a:r>
          </a:p>
          <a:p>
            <a:pPr defTabSz="914400" hangingPunct="1">
              <a:spcAft>
                <a:spcPts val="600"/>
              </a:spcAft>
            </a:pPr>
            <a:endParaRPr lang="nl-NL" sz="2400" b="0" kern="1200" dirty="0">
              <a:solidFill>
                <a:srgbClr val="213A8F"/>
              </a:solidFill>
            </a:endParaRPr>
          </a:p>
          <a:p>
            <a:pPr defTabSz="914400" hangingPunct="1">
              <a:spcAft>
                <a:spcPts val="600"/>
              </a:spcAft>
            </a:pPr>
            <a:r>
              <a:rPr lang="nl-NL" sz="2400" b="0" kern="1200" dirty="0">
                <a:solidFill>
                  <a:srgbClr val="213A8F"/>
                </a:solidFill>
              </a:rPr>
              <a:t>Het aantal splijtingen neemt dus toe!</a:t>
            </a:r>
          </a:p>
          <a:p>
            <a:pPr defTabSz="914400" hangingPunct="1">
              <a:spcAft>
                <a:spcPts val="600"/>
              </a:spcAft>
            </a:pPr>
            <a:endParaRPr lang="en-US" sz="2400" b="0" kern="1200" dirty="0">
              <a:solidFill>
                <a:srgbClr val="213A8F"/>
              </a:solidFill>
            </a:endParaRPr>
          </a:p>
        </p:txBody>
      </p:sp>
      <p:pic>
        <p:nvPicPr>
          <p:cNvPr id="1030" name="Picture 6">
            <a:extLst>
              <a:ext uri="{FF2B5EF4-FFF2-40B4-BE49-F238E27FC236}">
                <a16:creationId xmlns:a16="http://schemas.microsoft.com/office/drawing/2014/main" id="{D0392BEB-8A94-FA1D-B08B-897264D50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98" y="1429435"/>
            <a:ext cx="5126503" cy="444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84966"/>
      </p:ext>
    </p:extLst>
  </p:cSld>
  <p:clrMapOvr>
    <a:masterClrMapping/>
  </p:clrMapOvr>
</p:sld>
</file>

<file path=ppt/theme/theme1.xml><?xml version="1.0" encoding="utf-8"?>
<a:theme xmlns:a="http://schemas.openxmlformats.org/drawingml/2006/main" name="Titel page">
  <a:themeElements>
    <a:clrScheme name="Aangepast 1">
      <a:dk1>
        <a:sysClr val="windowText" lastClr="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tandard p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White Standard p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Safety">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mission vision core valu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317991DDE9B940886EF6C1F14EE1DE" ma:contentTypeVersion="10" ma:contentTypeDescription="Een nieuw document maken." ma:contentTypeScope="" ma:versionID="d64da2605fa1bd0a45ebdb05d987c76f">
  <xsd:schema xmlns:xsd="http://www.w3.org/2001/XMLSchema" xmlns:xs="http://www.w3.org/2001/XMLSchema" xmlns:p="http://schemas.microsoft.com/office/2006/metadata/properties" xmlns:ns2="a8b1ec79-95c4-469c-936b-7ef3bb5d84ef" targetNamespace="http://schemas.microsoft.com/office/2006/metadata/properties" ma:root="true" ma:fieldsID="b95bc103681c07681c00178b5c788931" ns2:_="">
    <xsd:import namespace="a8b1ec79-95c4-469c-936b-7ef3bb5d84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1ec79-95c4-469c-936b-7ef3bb5d8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0d2f2e1c-c095-4710-afda-8e7acdb0334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b1ec79-95c4-469c-936b-7ef3bb5d84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CB2929-5806-471E-8A54-DE88984A123B}">
  <ds:schemaRefs>
    <ds:schemaRef ds:uri="http://schemas.microsoft.com/sharepoint/v3/contenttype/forms"/>
  </ds:schemaRefs>
</ds:datastoreItem>
</file>

<file path=customXml/itemProps2.xml><?xml version="1.0" encoding="utf-8"?>
<ds:datastoreItem xmlns:ds="http://schemas.openxmlformats.org/officeDocument/2006/customXml" ds:itemID="{A8B61ECB-BCCA-4217-8C72-2AA1FADB5873}"/>
</file>

<file path=customXml/itemProps3.xml><?xml version="1.0" encoding="utf-8"?>
<ds:datastoreItem xmlns:ds="http://schemas.openxmlformats.org/officeDocument/2006/customXml" ds:itemID="{0474AB3C-EF54-4AC7-BFB1-B2DCBAC4638B}">
  <ds:schemaRef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a35188ec-bb92-4d85-9575-15d2d58e2741"/>
    <ds:schemaRef ds:uri="http://schemas.microsoft.com/office/2006/metadata/properties"/>
  </ds:schemaRefs>
</ds:datastoreItem>
</file>

<file path=docMetadata/LabelInfo.xml><?xml version="1.0" encoding="utf-8"?>
<clbl:labelList xmlns:clbl="http://schemas.microsoft.com/office/2020/mipLabelMetadata">
  <clbl:label id="{b9881643-7605-40c3-b233-8648ed5c0d21}" enabled="0" method="" siteId="{b9881643-7605-40c3-b233-8648ed5c0d21}" removed="1"/>
</clbl:labelList>
</file>

<file path=docProps/app.xml><?xml version="1.0" encoding="utf-8"?>
<Properties xmlns="http://schemas.openxmlformats.org/officeDocument/2006/extended-properties" xmlns:vt="http://schemas.openxmlformats.org/officeDocument/2006/docPropsVTypes">
  <TotalTime>14852</TotalTime>
  <Words>1070</Words>
  <Application>Microsoft Office PowerPoint</Application>
  <PresentationFormat>Breedbeeld</PresentationFormat>
  <Paragraphs>135</Paragraphs>
  <Slides>13</Slides>
  <Notes>10</Notes>
  <HiddenSlides>0</HiddenSlides>
  <MMClips>0</MMClips>
  <ScaleCrop>false</ScaleCrop>
  <HeadingPairs>
    <vt:vector size="6" baseType="variant">
      <vt:variant>
        <vt:lpstr>Gebruikte lettertypen</vt:lpstr>
      </vt:variant>
      <vt:variant>
        <vt:i4>10</vt:i4>
      </vt:variant>
      <vt:variant>
        <vt:lpstr>Thema</vt:lpstr>
      </vt:variant>
      <vt:variant>
        <vt:i4>5</vt:i4>
      </vt:variant>
      <vt:variant>
        <vt:lpstr>Diatitels</vt:lpstr>
      </vt:variant>
      <vt:variant>
        <vt:i4>13</vt:i4>
      </vt:variant>
    </vt:vector>
  </HeadingPairs>
  <TitlesOfParts>
    <vt:vector size="28" baseType="lpstr">
      <vt:lpstr>Aptos</vt:lpstr>
      <vt:lpstr>Arial</vt:lpstr>
      <vt:lpstr>Arial Medium</vt:lpstr>
      <vt:lpstr>Calibri</vt:lpstr>
      <vt:lpstr>Cambria Math</vt:lpstr>
      <vt:lpstr>Helvetica Neue</vt:lpstr>
      <vt:lpstr>Open Sans</vt:lpstr>
      <vt:lpstr>Open Sans SemiBold</vt:lpstr>
      <vt:lpstr>Open Sans SemiBold</vt:lpstr>
      <vt:lpstr>Wingdings</vt:lpstr>
      <vt:lpstr>Titel page</vt:lpstr>
      <vt:lpstr>Standard pages</vt:lpstr>
      <vt:lpstr>White Standard pages</vt:lpstr>
      <vt:lpstr>Safety</vt:lpstr>
      <vt:lpstr>mission vision core values</vt:lpstr>
      <vt:lpstr>PowerPoint-presentatie</vt:lpstr>
      <vt:lpstr>Leerdoelen </vt:lpstr>
      <vt:lpstr>Kernsplijting </vt:lpstr>
      <vt:lpstr>Massadefect </vt:lpstr>
      <vt:lpstr>Voorbeeld: massadefect </vt:lpstr>
      <vt:lpstr>Vervolg voorbeeld: massadefect </vt:lpstr>
      <vt:lpstr>Vervolg voorbeeld: massadefect </vt:lpstr>
      <vt:lpstr>Kriticiteit reactorkern  </vt:lpstr>
      <vt:lpstr>Superkritisch </vt:lpstr>
      <vt:lpstr>Subkritisch </vt:lpstr>
      <vt:lpstr>Kritisch </vt:lpstr>
      <vt:lpstr>Opgaven maken </vt:lpstr>
      <vt:lpstr>Dank voor uw aandacht.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Utffituteu ezeazazjghij</dc:title>
  <dc:creator>Andrew Kelders</dc:creator>
  <cp:lastModifiedBy>Neefjes, C.M.T. (Kitty)</cp:lastModifiedBy>
  <cp:revision>51</cp:revision>
  <dcterms:created xsi:type="dcterms:W3CDTF">2024-07-04T05:29:23Z</dcterms:created>
  <dcterms:modified xsi:type="dcterms:W3CDTF">2025-01-04T04:42:09Z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0x010100D7317991DDE9B940886EF6C1F14EE1DE</vt:lpwstr>
  </property>
</Properties>
</file>